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handoutMasterIdLst>
    <p:handoutMasterId r:id="rId15"/>
  </p:handoutMasterIdLst>
  <p:sldIdLst>
    <p:sldId id="256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1450" indent="2857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2900" indent="5715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14350" indent="85725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85800" indent="1143000" algn="l" rtl="0" fontAlgn="base">
      <a:spcBef>
        <a:spcPct val="0"/>
      </a:spcBef>
      <a:spcAft>
        <a:spcPct val="0"/>
      </a:spcAft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1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8" autoAdjust="0"/>
    <p:restoredTop sz="99029" autoAdjust="0"/>
  </p:normalViewPr>
  <p:slideViewPr>
    <p:cSldViewPr>
      <p:cViewPr>
        <p:scale>
          <a:sx n="110" d="100"/>
          <a:sy n="110" d="100"/>
        </p:scale>
        <p:origin x="-432" y="29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32B0189-F0F8-4893-A816-66716B4F1433}" type="datetimeFigureOut">
              <a:rPr lang="zh-TW" altLang="en-US"/>
              <a:pPr>
                <a:defRPr/>
              </a:pPr>
              <a:t>2020/11/10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1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9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5798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EFBCA39C-A39C-4FEF-A4A9-453341F40F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97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877723"/>
            <a:ext cx="2223077" cy="242464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77723"/>
            <a:ext cx="6612651" cy="242464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1488734"/>
            <a:ext cx="441786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52579" y="1488734"/>
            <a:ext cx="1961400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70558" y="1488734"/>
            <a:ext cx="1961989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1488734"/>
            <a:ext cx="2142334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939153" y="1488734"/>
            <a:ext cx="2142923" cy="3263575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09470" y="135780"/>
            <a:ext cx="2223077" cy="46165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135780"/>
            <a:ext cx="6612651" cy="46165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4563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678901"/>
            <a:ext cx="4417864" cy="387458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343756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3437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3" y="2696208"/>
            <a:ext cx="4417864" cy="6061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222022"/>
            <a:ext cx="2333877" cy="36466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6945052" cy="3646670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</p:spPr>
        <p:txBody>
          <a:bodyPr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</p:spPr>
        <p:txBody>
          <a:bodyPr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40240" y="2633167"/>
            <a:ext cx="2640346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37164" y="2633167"/>
            <a:ext cx="2640935" cy="176999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743782" y="819531"/>
            <a:ext cx="1334318" cy="358362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0240" y="819531"/>
            <a:ext cx="3946963" cy="35836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135780"/>
            <a:ext cx="2333877" cy="45425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35780"/>
            <a:ext cx="6945052" cy="4542577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7959" y="1626938"/>
            <a:ext cx="8816869" cy="1122612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918" y="2967769"/>
            <a:ext cx="7260951" cy="1338405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 algn="ctr">
              <a:buNone/>
              <a:defRPr/>
            </a:lvl1pPr>
            <a:lvl2pPr marL="171679" indent="0" algn="ctr">
              <a:buNone/>
              <a:defRPr/>
            </a:lvl2pPr>
            <a:lvl3pPr marL="343357" indent="0" algn="ctr">
              <a:buNone/>
              <a:defRPr/>
            </a:lvl3pPr>
            <a:lvl4pPr marL="515036" indent="0" algn="ctr">
              <a:buNone/>
              <a:defRPr/>
            </a:lvl4pPr>
            <a:lvl5pPr marL="686714" indent="0" algn="ctr">
              <a:buNone/>
              <a:defRPr/>
            </a:lvl5pPr>
            <a:lvl6pPr marL="858393" indent="0" algn="ctr">
              <a:buNone/>
              <a:defRPr/>
            </a:lvl6pPr>
            <a:lvl7pPr marL="1030072" indent="0" algn="ctr">
              <a:buNone/>
              <a:defRPr/>
            </a:lvl7pPr>
            <a:lvl8pPr marL="1201750" indent="0" algn="ctr">
              <a:buNone/>
              <a:defRPr/>
            </a:lvl8pPr>
            <a:lvl9pPr marL="1373429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</p:spPr>
        <p:txBody>
          <a:bodyPr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</p:spPr>
        <p:txBody>
          <a:bodyPr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9214" y="3365411"/>
            <a:ext cx="8816869" cy="1040174"/>
          </a:xfrm>
          <a:prstGeom prst="rect">
            <a:avLst/>
          </a:prstGeom>
        </p:spPr>
        <p:txBody>
          <a:bodyPr lIns="34336" tIns="17168" rIns="34336" bIns="17168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9214" y="2219765"/>
            <a:ext cx="8816869" cy="114564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800"/>
            </a:lvl1pPr>
            <a:lvl2pPr marL="171679" indent="0">
              <a:buNone/>
              <a:defRPr sz="700"/>
            </a:lvl2pPr>
            <a:lvl3pPr marL="343357" indent="0">
              <a:buNone/>
              <a:defRPr sz="600"/>
            </a:lvl3pPr>
            <a:lvl4pPr marL="515036" indent="0">
              <a:buNone/>
              <a:defRPr sz="500"/>
            </a:lvl4pPr>
            <a:lvl5pPr marL="686714" indent="0">
              <a:buNone/>
              <a:defRPr sz="500"/>
            </a:lvl5pPr>
            <a:lvl6pPr marL="858393" indent="0">
              <a:buNone/>
              <a:defRPr sz="500"/>
            </a:lvl6pPr>
            <a:lvl7pPr marL="1030072" indent="0">
              <a:buNone/>
              <a:defRPr sz="500"/>
            </a:lvl7pPr>
            <a:lvl8pPr marL="1201750" indent="0">
              <a:buNone/>
              <a:defRPr sz="500"/>
            </a:lvl8pPr>
            <a:lvl9pPr marL="1373429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8639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4682" y="1222022"/>
            <a:ext cx="4639465" cy="3456335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639" y="1172317"/>
            <a:ext cx="4582886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8639" y="1660884"/>
            <a:ext cx="4582886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69493" y="1172317"/>
            <a:ext cx="4584654" cy="488566"/>
          </a:xfrm>
          <a:prstGeom prst="rect">
            <a:avLst/>
          </a:prstGeom>
        </p:spPr>
        <p:txBody>
          <a:bodyPr lIns="34336" tIns="17168" rIns="34336" bIns="17168" anchor="b"/>
          <a:lstStyle>
            <a:lvl1pPr marL="0" indent="0">
              <a:buNone/>
              <a:defRPr sz="900" b="1"/>
            </a:lvl1pPr>
            <a:lvl2pPr marL="171679" indent="0">
              <a:buNone/>
              <a:defRPr sz="800" b="1"/>
            </a:lvl2pPr>
            <a:lvl3pPr marL="343357" indent="0">
              <a:buNone/>
              <a:defRPr sz="700" b="1"/>
            </a:lvl3pPr>
            <a:lvl4pPr marL="515036" indent="0">
              <a:buNone/>
              <a:defRPr sz="600" b="1"/>
            </a:lvl4pPr>
            <a:lvl5pPr marL="686714" indent="0">
              <a:buNone/>
              <a:defRPr sz="600" b="1"/>
            </a:lvl5pPr>
            <a:lvl6pPr marL="858393" indent="0">
              <a:buNone/>
              <a:defRPr sz="600" b="1"/>
            </a:lvl6pPr>
            <a:lvl7pPr marL="1030072" indent="0">
              <a:buNone/>
              <a:defRPr sz="600" b="1"/>
            </a:lvl7pPr>
            <a:lvl8pPr marL="1201750" indent="0">
              <a:buNone/>
              <a:defRPr sz="600" b="1"/>
            </a:lvl8pPr>
            <a:lvl9pPr marL="1373429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69493" y="1660884"/>
            <a:ext cx="4584654" cy="3017474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40" y="208520"/>
            <a:ext cx="3412411" cy="887421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55406" y="208520"/>
            <a:ext cx="5798741" cy="4469838"/>
          </a:xfrm>
          <a:prstGeom prst="rect">
            <a:avLst/>
          </a:prstGeom>
        </p:spPr>
        <p:txBody>
          <a:bodyPr lIns="34336" tIns="17168" rIns="34336" bIns="17168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8640" y="1095941"/>
            <a:ext cx="3412411" cy="3582417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3302" y="3666067"/>
            <a:ext cx="6223672" cy="432800"/>
          </a:xfrm>
          <a:prstGeom prst="rect">
            <a:avLst/>
          </a:prstGeom>
        </p:spPr>
        <p:txBody>
          <a:bodyPr lIns="34336" tIns="17168" rIns="34336" bIns="17168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33302" y="467957"/>
            <a:ext cx="6223672" cy="3142343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1200"/>
            </a:lvl1pPr>
            <a:lvl2pPr marL="171679" indent="0">
              <a:buNone/>
              <a:defRPr sz="1100"/>
            </a:lvl2pPr>
            <a:lvl3pPr marL="343357" indent="0">
              <a:buNone/>
              <a:defRPr sz="900"/>
            </a:lvl3pPr>
            <a:lvl4pPr marL="515036" indent="0">
              <a:buNone/>
              <a:defRPr sz="800"/>
            </a:lvl4pPr>
            <a:lvl5pPr marL="686714" indent="0">
              <a:buNone/>
              <a:defRPr sz="800"/>
            </a:lvl5pPr>
            <a:lvl6pPr marL="858393" indent="0">
              <a:buNone/>
              <a:defRPr sz="800"/>
            </a:lvl6pPr>
            <a:lvl7pPr marL="1030072" indent="0">
              <a:buNone/>
              <a:defRPr sz="800"/>
            </a:lvl7pPr>
            <a:lvl8pPr marL="1201750" indent="0">
              <a:buNone/>
              <a:defRPr sz="800"/>
            </a:lvl8pPr>
            <a:lvl9pPr marL="1373429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33302" y="4098867"/>
            <a:ext cx="6223672" cy="614648"/>
          </a:xfrm>
          <a:prstGeom prst="rect">
            <a:avLst/>
          </a:prstGeom>
        </p:spPr>
        <p:txBody>
          <a:bodyPr lIns="34336" tIns="17168" rIns="34336" bIns="17168"/>
          <a:lstStyle>
            <a:lvl1pPr marL="0" indent="0">
              <a:buNone/>
              <a:defRPr sz="500"/>
            </a:lvl1pPr>
            <a:lvl2pPr marL="171679" indent="0">
              <a:buNone/>
              <a:defRPr sz="500"/>
            </a:lvl2pPr>
            <a:lvl3pPr marL="343357" indent="0">
              <a:buNone/>
              <a:defRPr sz="400"/>
            </a:lvl3pPr>
            <a:lvl4pPr marL="515036" indent="0">
              <a:buNone/>
              <a:defRPr sz="300"/>
            </a:lvl4pPr>
            <a:lvl5pPr marL="686714" indent="0">
              <a:buNone/>
              <a:defRPr sz="300"/>
            </a:lvl5pPr>
            <a:lvl6pPr marL="858393" indent="0">
              <a:buNone/>
              <a:defRPr sz="300"/>
            </a:lvl6pPr>
            <a:lvl7pPr marL="1030072" indent="0">
              <a:buNone/>
              <a:defRPr sz="300"/>
            </a:lvl7pPr>
            <a:lvl8pPr marL="1201750" indent="0">
              <a:buNone/>
              <a:defRPr sz="300"/>
            </a:lvl8pPr>
            <a:lvl9pPr marL="1373429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639" y="209732"/>
            <a:ext cx="9335508" cy="872873"/>
          </a:xfrm>
          <a:prstGeom prst="rect">
            <a:avLst/>
          </a:prstGeom>
        </p:spPr>
        <p:txBody>
          <a:bodyPr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1222022"/>
            <a:ext cx="9335508" cy="345633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520270" y="209732"/>
            <a:ext cx="2333877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8639" y="209732"/>
            <a:ext cx="6945052" cy="4468625"/>
          </a:xfrm>
          <a:prstGeom prst="rect">
            <a:avLst/>
          </a:prstGeom>
        </p:spPr>
        <p:txBody>
          <a:bodyPr vert="eaVert" lIns="34336" tIns="17168" rIns="34336" bIns="17168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66825"/>
            <a:ext cx="9169400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92550"/>
            <a:ext cx="9169400" cy="87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9169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3687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149475"/>
            <a:ext cx="447675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95263"/>
            <a:ext cx="9169400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1950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28638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695325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62013" indent="-261938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28700" indent="-260350" algn="l" defTabSz="341313" rtl="0" eaLnBrk="0" fontAlgn="base" hangingPunct="0">
        <a:spcBef>
          <a:spcPts val="2588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01750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73429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45107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16786" indent="-261691" algn="l" defTabSz="342761" rtl="0" fontAlgn="base">
        <a:spcBef>
          <a:spcPts val="2591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303463"/>
            <a:ext cx="9169400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9488"/>
            <a:ext cx="9169400" cy="559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005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66738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33425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00113" indent="-300038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66800" indent="-298450" algn="l" defTabSz="341313" rtl="0" eaLnBrk="0" fontAlgn="base" hangingPunct="0">
        <a:spcBef>
          <a:spcPts val="2738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39305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10984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582662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54341" indent="-299245" algn="l" defTabSz="342761" rtl="0" fontAlgn="base">
        <a:spcBef>
          <a:spcPts val="2737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713413"/>
            <a:ext cx="9169400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82688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800475"/>
            <a:ext cx="5503863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28588" indent="-128588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77813" indent="-106363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286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007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71525" indent="-85725" algn="ctr" defTabSz="34131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5263"/>
            <a:ext cx="8512175" cy="189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072" tIns="19072" rIns="19072" bIns="190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txStyles>
    <p:titleStyle>
      <a:lvl1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2pPr>
      <a:lvl3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3pPr>
      <a:lvl4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4pPr>
      <a:lvl5pPr algn="ctr" defTabSz="3413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/>
        </a:defRPr>
      </a:lvl5pPr>
      <a:lvl6pPr marL="171679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6pPr>
      <a:lvl7pPr marL="343357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7pPr>
      <a:lvl8pPr marL="515036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8pPr>
      <a:lvl9pPr marL="686714" algn="ctr" defTabSz="342761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17513" indent="-298450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8578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2pPr>
      <a:lvl3pPr marL="7540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3pPr>
      <a:lvl4pPr marL="919163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4pPr>
      <a:lvl5pPr marL="1087438" indent="-300038" algn="l" defTabSz="341313" rtl="0" eaLnBrk="0" fontAlgn="base" hangingPunct="0">
        <a:spcBef>
          <a:spcPts val="1950"/>
        </a:spcBef>
        <a:spcAft>
          <a:spcPct val="0"/>
        </a:spcAft>
        <a:buSzPct val="171000"/>
        <a:buFont typeface="Gill Sans"/>
        <a:buChar char="•"/>
        <a:defRPr sz="2100">
          <a:solidFill>
            <a:schemeClr val="tx1"/>
          </a:solidFill>
          <a:latin typeface="+mn-lt"/>
          <a:sym typeface="Gill Sans"/>
        </a:defRPr>
      </a:lvl5pPr>
      <a:lvl6pPr marL="1259573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6pPr>
      <a:lvl7pPr marL="1431251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7pPr>
      <a:lvl8pPr marL="1602930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8pPr>
      <a:lvl9pPr marL="1774608" indent="-301034" algn="l" defTabSz="342761" rtl="0" fontAlgn="base">
        <a:spcBef>
          <a:spcPts val="1953"/>
        </a:spcBef>
        <a:spcAft>
          <a:spcPct val="0"/>
        </a:spcAft>
        <a:buSzPct val="171000"/>
        <a:buFont typeface="Gill Sans" charset="0"/>
        <a:buChar char="•"/>
        <a:defRPr sz="2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67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3357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036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6714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8393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30072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01750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73429" algn="l" defTabSz="3433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13" name="Rectangle 34"/>
          <p:cNvSpPr>
            <a:spLocks/>
          </p:cNvSpPr>
          <p:nvPr/>
        </p:nvSpPr>
        <p:spPr bwMode="auto">
          <a:xfrm>
            <a:off x="4347291" y="6612539"/>
            <a:ext cx="1105126" cy="1040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4" name="Rectangle 35"/>
          <p:cNvSpPr>
            <a:spLocks/>
          </p:cNvSpPr>
          <p:nvPr/>
        </p:nvSpPr>
        <p:spPr bwMode="auto">
          <a:xfrm>
            <a:off x="3378915" y="6620142"/>
            <a:ext cx="947705" cy="10386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grpSp>
        <p:nvGrpSpPr>
          <p:cNvPr id="161793" name="群組 2"/>
          <p:cNvGrpSpPr>
            <a:grpSpLocks/>
          </p:cNvGrpSpPr>
          <p:nvPr/>
        </p:nvGrpSpPr>
        <p:grpSpPr bwMode="auto">
          <a:xfrm>
            <a:off x="190806" y="108223"/>
            <a:ext cx="8540271" cy="1430337"/>
            <a:chOff x="303853" y="148429"/>
            <a:chExt cx="8540167" cy="1429550"/>
          </a:xfrm>
        </p:grpSpPr>
        <p:sp>
          <p:nvSpPr>
            <p:cNvPr id="161859" name="Rectangle 7"/>
            <p:cNvSpPr>
              <a:spLocks/>
            </p:cNvSpPr>
            <p:nvPr/>
          </p:nvSpPr>
          <p:spPr bwMode="auto">
            <a:xfrm>
              <a:off x="142728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一上</a:t>
              </a:r>
            </a:p>
          </p:txBody>
        </p:sp>
        <p:sp>
          <p:nvSpPr>
            <p:cNvPr id="161860" name="Rectangle 13"/>
            <p:cNvSpPr>
              <a:spLocks/>
            </p:cNvSpPr>
            <p:nvPr/>
          </p:nvSpPr>
          <p:spPr bwMode="auto">
            <a:xfrm>
              <a:off x="225437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一下</a:t>
              </a:r>
            </a:p>
          </p:txBody>
        </p:sp>
        <p:sp>
          <p:nvSpPr>
            <p:cNvPr id="161861" name="Rectangle 19"/>
            <p:cNvSpPr>
              <a:spLocks/>
            </p:cNvSpPr>
            <p:nvPr/>
          </p:nvSpPr>
          <p:spPr bwMode="auto">
            <a:xfrm>
              <a:off x="319503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二上</a:t>
              </a:r>
            </a:p>
          </p:txBody>
        </p:sp>
        <p:sp>
          <p:nvSpPr>
            <p:cNvPr id="161862" name="Rectangle 23"/>
            <p:cNvSpPr>
              <a:spLocks/>
            </p:cNvSpPr>
            <p:nvPr/>
          </p:nvSpPr>
          <p:spPr bwMode="auto">
            <a:xfrm>
              <a:off x="4120657" y="1393313"/>
              <a:ext cx="541338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二下</a:t>
              </a:r>
            </a:p>
          </p:txBody>
        </p:sp>
        <p:sp>
          <p:nvSpPr>
            <p:cNvPr id="161863" name="Rectangle 36"/>
            <p:cNvSpPr>
              <a:spLocks/>
            </p:cNvSpPr>
            <p:nvPr/>
          </p:nvSpPr>
          <p:spPr bwMode="auto">
            <a:xfrm>
              <a:off x="5099649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三上</a:t>
              </a:r>
            </a:p>
          </p:txBody>
        </p:sp>
        <p:sp>
          <p:nvSpPr>
            <p:cNvPr id="161864" name="Rectangle 42"/>
            <p:cNvSpPr>
              <a:spLocks/>
            </p:cNvSpPr>
            <p:nvPr/>
          </p:nvSpPr>
          <p:spPr bwMode="auto">
            <a:xfrm>
              <a:off x="6251763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三下</a:t>
              </a:r>
            </a:p>
          </p:txBody>
        </p:sp>
        <p:sp>
          <p:nvSpPr>
            <p:cNvPr id="161865" name="Rectangle 48"/>
            <p:cNvSpPr>
              <a:spLocks/>
            </p:cNvSpPr>
            <p:nvPr/>
          </p:nvSpPr>
          <p:spPr bwMode="auto">
            <a:xfrm>
              <a:off x="7187855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四上</a:t>
              </a:r>
            </a:p>
          </p:txBody>
        </p:sp>
        <p:sp>
          <p:nvSpPr>
            <p:cNvPr id="161866" name="Rectangle 51"/>
            <p:cNvSpPr>
              <a:spLocks/>
            </p:cNvSpPr>
            <p:nvPr/>
          </p:nvSpPr>
          <p:spPr bwMode="auto">
            <a:xfrm>
              <a:off x="8229086" y="1393313"/>
              <a:ext cx="542925" cy="1846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四下</a:t>
              </a:r>
            </a:p>
          </p:txBody>
        </p:sp>
        <p:sp>
          <p:nvSpPr>
            <p:cNvPr id="161867" name="Rectangle 103"/>
            <p:cNvSpPr>
              <a:spLocks/>
            </p:cNvSpPr>
            <p:nvPr/>
          </p:nvSpPr>
          <p:spPr bwMode="auto">
            <a:xfrm>
              <a:off x="303853" y="245169"/>
              <a:ext cx="1025525" cy="307777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1313"/>
              <a:r>
                <a:rPr kumimoji="0" lang="zh-TW" altLang="en-US" sz="2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教育目標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2489136" y="148429"/>
              <a:ext cx="4786255" cy="39983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zh-TW" altLang="en-US" sz="2000" b="1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Calibri" pitchFamily="34" charset="0"/>
                </a:rPr>
                <a:t>培育具有慈悲濟世精神的專業社工人員</a:t>
              </a:r>
              <a:endParaRPr lang="zh-TW" altLang="en-US" sz="2000" b="1" dirty="0">
                <a:solidFill>
                  <a:schemeClr val="tx1"/>
                </a:solidFill>
                <a:latin typeface="Arial" charset="0"/>
                <a:ea typeface="標楷體" pitchFamily="65" charset="-120"/>
                <a:cs typeface="Calibri" pitchFamily="34" charset="0"/>
              </a:endParaRPr>
            </a:p>
          </p:txBody>
        </p:sp>
        <p:cxnSp>
          <p:nvCxnSpPr>
            <p:cNvPr id="161870" name="直線接點 88"/>
            <p:cNvCxnSpPr>
              <a:cxnSpLocks noChangeShapeType="1"/>
              <a:stCxn id="78" idx="2"/>
            </p:cNvCxnSpPr>
            <p:nvPr/>
          </p:nvCxnSpPr>
          <p:spPr bwMode="auto">
            <a:xfrm rot="5400000">
              <a:off x="4707360" y="616378"/>
              <a:ext cx="242832" cy="107155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61871" name="直線接點 90"/>
            <p:cNvCxnSpPr>
              <a:cxnSpLocks noChangeShapeType="1"/>
            </p:cNvCxnSpPr>
            <p:nvPr/>
          </p:nvCxnSpPr>
          <p:spPr bwMode="auto">
            <a:xfrm rot="5400000">
              <a:off x="4725218" y="943225"/>
              <a:ext cx="385708" cy="158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sp>
          <p:nvSpPr>
            <p:cNvPr id="99" name="文字方塊 98"/>
            <p:cNvSpPr txBox="1"/>
            <p:nvPr/>
          </p:nvSpPr>
          <p:spPr>
            <a:xfrm>
              <a:off x="1487593" y="905249"/>
              <a:ext cx="1492041" cy="46141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具備社會工作專業熱忱、倫理與責任</a:t>
              </a: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3259149" y="893952"/>
              <a:ext cx="1444608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具備社會工作與社會福利專業知識 </a:t>
              </a:r>
              <a:endParaRPr lang="zh-TW" altLang="en-US" sz="1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028187" y="892556"/>
              <a:ext cx="1871639" cy="461709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具備個案、團體、社區實務所需的專業技術能力</a:t>
              </a:r>
            </a:p>
          </p:txBody>
        </p:sp>
        <p:cxnSp>
          <p:nvCxnSpPr>
            <p:cNvPr id="161875" name="直線單箭頭接點 104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81453" y="548259"/>
              <a:ext cx="900811" cy="345693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6" name="直線單箭頭接點 106"/>
            <p:cNvCxnSpPr>
              <a:cxnSpLocks noChangeShapeType="1"/>
            </p:cNvCxnSpPr>
            <p:nvPr/>
          </p:nvCxnSpPr>
          <p:spPr bwMode="auto">
            <a:xfrm flipH="1" flipV="1">
              <a:off x="2942419" y="957604"/>
              <a:ext cx="1270806" cy="79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7" name="直線單箭頭接點 111"/>
            <p:cNvCxnSpPr>
              <a:cxnSpLocks noChangeShapeType="1"/>
              <a:stCxn id="78" idx="2"/>
              <a:endCxn id="100" idx="0"/>
            </p:cNvCxnSpPr>
            <p:nvPr/>
          </p:nvCxnSpPr>
          <p:spPr bwMode="auto">
            <a:xfrm flipH="1">
              <a:off x="3981453" y="548259"/>
              <a:ext cx="900811" cy="345693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161878" name="直線單箭頭接點 122"/>
            <p:cNvCxnSpPr>
              <a:cxnSpLocks noChangeShapeType="1"/>
            </p:cNvCxnSpPr>
            <p:nvPr/>
          </p:nvCxnSpPr>
          <p:spPr bwMode="auto">
            <a:xfrm rot="10800000" flipV="1">
              <a:off x="3203560" y="678933"/>
              <a:ext cx="642942" cy="214314"/>
            </a:xfrm>
            <a:prstGeom prst="straightConnector1">
              <a:avLst/>
            </a:prstGeom>
            <a:noFill/>
            <a:ln w="25400" algn="ctr">
              <a:noFill/>
              <a:round/>
              <a:headEnd/>
              <a:tailEnd type="arrow" w="med" len="med"/>
            </a:ln>
          </p:spPr>
        </p:cxnSp>
        <p:cxnSp>
          <p:nvCxnSpPr>
            <p:cNvPr id="93" name="直線接點 92"/>
            <p:cNvCxnSpPr/>
            <p:nvPr/>
          </p:nvCxnSpPr>
          <p:spPr bwMode="auto">
            <a:xfrm>
              <a:off x="2148020" y="737067"/>
              <a:ext cx="5975927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 bwMode="auto">
            <a:xfrm rot="5400000">
              <a:off x="8033998" y="832053"/>
              <a:ext cx="179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 bwMode="auto">
            <a:xfrm rot="5400000">
              <a:off x="2058200" y="814624"/>
              <a:ext cx="179901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82" name="直線接點 127"/>
            <p:cNvCxnSpPr>
              <a:cxnSpLocks noChangeShapeType="1"/>
            </p:cNvCxnSpPr>
            <p:nvPr/>
          </p:nvCxnSpPr>
          <p:spPr bwMode="auto">
            <a:xfrm rot="16200000" flipH="1">
              <a:off x="4703758" y="821809"/>
              <a:ext cx="71438" cy="71438"/>
            </a:xfrm>
            <a:prstGeom prst="line">
              <a:avLst/>
            </a:prstGeom>
            <a:noFill/>
            <a:ln w="25400" algn="ctr">
              <a:noFill/>
              <a:round/>
              <a:headEnd/>
              <a:tailEnd/>
            </a:ln>
          </p:spPr>
        </p:cxnSp>
        <p:cxnSp>
          <p:nvCxnSpPr>
            <p:cNvPr id="132" name="直線接點 131"/>
            <p:cNvCxnSpPr/>
            <p:nvPr/>
          </p:nvCxnSpPr>
          <p:spPr bwMode="auto">
            <a:xfrm>
              <a:off x="3947535" y="742101"/>
              <a:ext cx="0" cy="14392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7187855" y="867170"/>
              <a:ext cx="1656165" cy="46170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  <a:defRPr/>
              </a:pPr>
              <a:r>
                <a:rPr lang="zh-TW" altLang="en-US" sz="1200" b="1" dirty="0">
                  <a:latin typeface="微軟正黑體" pitchFamily="34" charset="-120"/>
                  <a:ea typeface="微軟正黑體" pitchFamily="34" charset="-120"/>
                </a:rPr>
                <a:t>具備社會問題研究與政策分析的能力</a:t>
              </a:r>
            </a:p>
          </p:txBody>
        </p:sp>
        <p:cxnSp>
          <p:nvCxnSpPr>
            <p:cNvPr id="116" name="直線接點 115"/>
            <p:cNvCxnSpPr/>
            <p:nvPr/>
          </p:nvCxnSpPr>
          <p:spPr bwMode="auto">
            <a:xfrm rot="5400000">
              <a:off x="5748321" y="806878"/>
              <a:ext cx="14121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 bwMode="auto">
            <a:xfrm rot="5400000">
              <a:off x="4738338" y="642103"/>
              <a:ext cx="179901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4" name="Rectangle 1"/>
          <p:cNvSpPr>
            <a:spLocks/>
          </p:cNvSpPr>
          <p:nvPr/>
        </p:nvSpPr>
        <p:spPr bwMode="auto">
          <a:xfrm>
            <a:off x="3762524" y="1539825"/>
            <a:ext cx="2849445" cy="358775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342761">
              <a:defRPr/>
            </a:pPr>
            <a:r>
              <a:rPr kumimoji="0" lang="zh-TW" altLang="en-US" sz="2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儷黑 Pro" charset="0"/>
              </a:rPr>
              <a:t>社會工作學系課程地圖</a:t>
            </a:r>
          </a:p>
        </p:txBody>
      </p:sp>
      <p:sp>
        <p:nvSpPr>
          <p:cNvPr id="161797" name="Rectangle 97"/>
          <p:cNvSpPr>
            <a:spLocks/>
          </p:cNvSpPr>
          <p:nvPr/>
        </p:nvSpPr>
        <p:spPr bwMode="auto">
          <a:xfrm>
            <a:off x="9149910" y="1568516"/>
            <a:ext cx="1093334" cy="330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341313"/>
            <a:r>
              <a:rPr kumimoji="0" lang="zh-TW" altLang="en-US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未來發展</a:t>
            </a:r>
          </a:p>
        </p:txBody>
      </p:sp>
      <p:sp>
        <p:nvSpPr>
          <p:cNvPr id="161799" name="AutoShape 2"/>
          <p:cNvSpPr>
            <a:spLocks/>
          </p:cNvSpPr>
          <p:nvPr/>
        </p:nvSpPr>
        <p:spPr bwMode="auto">
          <a:xfrm>
            <a:off x="162123" y="3932967"/>
            <a:ext cx="10404001" cy="3488114"/>
          </a:xfrm>
          <a:prstGeom prst="roundRect">
            <a:avLst>
              <a:gd name="adj" fmla="val 2829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0" name="AutoShape 3"/>
          <p:cNvSpPr>
            <a:spLocks/>
          </p:cNvSpPr>
          <p:nvPr/>
        </p:nvSpPr>
        <p:spPr bwMode="auto">
          <a:xfrm>
            <a:off x="163715" y="1931231"/>
            <a:ext cx="10404000" cy="2065423"/>
          </a:xfrm>
          <a:prstGeom prst="roundRect">
            <a:avLst>
              <a:gd name="adj" fmla="val 4153"/>
            </a:avLst>
          </a:prstGeom>
          <a:solidFill>
            <a:srgbClr val="4AADFF"/>
          </a:solidFill>
          <a:ln w="25400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zh-TW" altLang="en-US" b="1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380" name="AutoShape 20"/>
          <p:cNvSpPr>
            <a:spLocks/>
          </p:cNvSpPr>
          <p:nvPr/>
        </p:nvSpPr>
        <p:spPr bwMode="auto">
          <a:xfrm flipH="1">
            <a:off x="1257710" y="1995810"/>
            <a:ext cx="7629343" cy="938212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1" name="AutoShape 21"/>
          <p:cNvSpPr>
            <a:spLocks/>
          </p:cNvSpPr>
          <p:nvPr/>
        </p:nvSpPr>
        <p:spPr bwMode="auto">
          <a:xfrm flipH="1">
            <a:off x="1257709" y="2934022"/>
            <a:ext cx="7629343" cy="998945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4AADF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382" name="AutoShape 22"/>
          <p:cNvSpPr>
            <a:spLocks/>
          </p:cNvSpPr>
          <p:nvPr/>
        </p:nvSpPr>
        <p:spPr bwMode="auto">
          <a:xfrm flipH="1">
            <a:off x="1216343" y="3977307"/>
            <a:ext cx="7629343" cy="1079500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04" name="Rectangle 24"/>
          <p:cNvSpPr>
            <a:spLocks/>
          </p:cNvSpPr>
          <p:nvPr/>
        </p:nvSpPr>
        <p:spPr bwMode="auto">
          <a:xfrm>
            <a:off x="2893187" y="2120495"/>
            <a:ext cx="941345" cy="41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5" name="Rectangle 25"/>
          <p:cNvSpPr>
            <a:spLocks/>
          </p:cNvSpPr>
          <p:nvPr/>
        </p:nvSpPr>
        <p:spPr bwMode="auto">
          <a:xfrm>
            <a:off x="3867711" y="2335412"/>
            <a:ext cx="938164" cy="6484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人類行為與社會環境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社會工作研究法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6" name="Rectangle 26"/>
          <p:cNvSpPr>
            <a:spLocks/>
          </p:cNvSpPr>
          <p:nvPr/>
        </p:nvSpPr>
        <p:spPr bwMode="auto">
          <a:xfrm>
            <a:off x="2824360" y="2942257"/>
            <a:ext cx="938164" cy="880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社會團體工作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統計軟體應用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07" name="Rectangle 27"/>
          <p:cNvSpPr>
            <a:spLocks/>
          </p:cNvSpPr>
          <p:nvPr/>
        </p:nvSpPr>
        <p:spPr bwMode="auto">
          <a:xfrm>
            <a:off x="3793485" y="3320329"/>
            <a:ext cx="928534" cy="50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社會個案工作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團體方案設計與領導實務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08" name="Rectangle 29"/>
          <p:cNvSpPr>
            <a:spLocks/>
          </p:cNvSpPr>
          <p:nvPr/>
        </p:nvSpPr>
        <p:spPr bwMode="auto">
          <a:xfrm>
            <a:off x="3874914" y="4029047"/>
            <a:ext cx="967730" cy="762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矯治社會工作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婦女與社會工作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0" name="AutoShape 30"/>
          <p:cNvSpPr>
            <a:spLocks/>
          </p:cNvSpPr>
          <p:nvPr/>
        </p:nvSpPr>
        <p:spPr bwMode="auto">
          <a:xfrm flipH="1">
            <a:off x="1289606" y="5099968"/>
            <a:ext cx="7619802" cy="1012466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0" name="Rectangle 31"/>
          <p:cNvSpPr>
            <a:spLocks/>
          </p:cNvSpPr>
          <p:nvPr/>
        </p:nvSpPr>
        <p:spPr bwMode="auto">
          <a:xfrm>
            <a:off x="2990166" y="5274451"/>
            <a:ext cx="949296" cy="459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心理衛生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1" name="Rectangle 32"/>
          <p:cNvSpPr>
            <a:spLocks/>
          </p:cNvSpPr>
          <p:nvPr/>
        </p:nvSpPr>
        <p:spPr bwMode="auto">
          <a:xfrm>
            <a:off x="3905044" y="5139307"/>
            <a:ext cx="1153624" cy="453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變態心理學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 flipH="1">
            <a:off x="1285980" y="6147034"/>
            <a:ext cx="7572800" cy="92766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/>
          <a:lstStyle/>
          <a:p>
            <a:pPr algn="ctr">
              <a:defRPr/>
            </a:pPr>
            <a:endParaRPr kumimoji="0" lang="zh-TW" altLang="en-US" b="1" dirty="0"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15" name="Rectangle 37"/>
          <p:cNvSpPr>
            <a:spLocks/>
          </p:cNvSpPr>
          <p:nvPr/>
        </p:nvSpPr>
        <p:spPr bwMode="auto">
          <a:xfrm>
            <a:off x="5269554" y="2093952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6" name="Rectangle 38"/>
          <p:cNvSpPr>
            <a:spLocks/>
          </p:cNvSpPr>
          <p:nvPr/>
        </p:nvSpPr>
        <p:spPr bwMode="auto">
          <a:xfrm>
            <a:off x="4839389" y="3012489"/>
            <a:ext cx="1052652" cy="755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社區工作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社會福利行政３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方案設計與評估３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</p:txBody>
      </p:sp>
      <p:sp>
        <p:nvSpPr>
          <p:cNvPr id="161817" name="Rectangle 39"/>
          <p:cNvSpPr>
            <a:spLocks/>
          </p:cNvSpPr>
          <p:nvPr/>
        </p:nvSpPr>
        <p:spPr bwMode="auto">
          <a:xfrm>
            <a:off x="4914652" y="3939104"/>
            <a:ext cx="936377" cy="889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家庭暴力與保護服務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lnSpc>
                <a:spcPct val="9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青少年與學校社會工作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lnSpc>
                <a:spcPct val="90000"/>
              </a:lnSpc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18" name="Rectangle 40"/>
          <p:cNvSpPr>
            <a:spLocks/>
          </p:cNvSpPr>
          <p:nvPr/>
        </p:nvSpPr>
        <p:spPr bwMode="auto">
          <a:xfrm>
            <a:off x="4914652" y="5139307"/>
            <a:ext cx="1105125" cy="729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醫務社會工作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悲傷輔導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精神病理社會工作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19" name="Rectangle 41"/>
          <p:cNvSpPr>
            <a:spLocks/>
          </p:cNvSpPr>
          <p:nvPr/>
        </p:nvSpPr>
        <p:spPr bwMode="auto">
          <a:xfrm>
            <a:off x="5296587" y="6632308"/>
            <a:ext cx="1105125" cy="89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zh-TW" altLang="en-US" sz="7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0" name="Rectangle 44"/>
          <p:cNvSpPr>
            <a:spLocks/>
          </p:cNvSpPr>
          <p:nvPr/>
        </p:nvSpPr>
        <p:spPr bwMode="auto">
          <a:xfrm>
            <a:off x="5863875" y="2918789"/>
            <a:ext cx="1249704" cy="97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實習</a:t>
            </a: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導論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zh-TW" altLang="en-US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社會工作管理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社會工作專題研究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>
              <a:spcBef>
                <a:spcPts val="200"/>
              </a:spcBef>
            </a:pPr>
            <a:r>
              <a:rPr lang="zh-TW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社會個案工作模擬實作</a:t>
            </a:r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defTabSz="341313">
              <a:spcBef>
                <a:spcPts val="2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社區工作實務運用課程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21" name="Rectangle 45"/>
          <p:cNvSpPr>
            <a:spLocks/>
          </p:cNvSpPr>
          <p:nvPr/>
        </p:nvSpPr>
        <p:spPr bwMode="auto">
          <a:xfrm>
            <a:off x="5984159" y="4083120"/>
            <a:ext cx="1178270" cy="745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2" name="Rectangle 46"/>
          <p:cNvSpPr>
            <a:spLocks/>
          </p:cNvSpPr>
          <p:nvPr/>
        </p:nvSpPr>
        <p:spPr bwMode="auto">
          <a:xfrm>
            <a:off x="5990866" y="5457186"/>
            <a:ext cx="1105126" cy="4775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老人社會工作與長期照顧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臨終社會工作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諮商理論與技術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身心障礙社會工作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3" name="Rectangle 47"/>
          <p:cNvSpPr>
            <a:spLocks/>
          </p:cNvSpPr>
          <p:nvPr/>
        </p:nvSpPr>
        <p:spPr bwMode="auto">
          <a:xfrm>
            <a:off x="3905044" y="6275005"/>
            <a:ext cx="830907" cy="4106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900" dirty="0">
              <a:latin typeface="微軟正黑體"/>
              <a:ea typeface="微軟正黑體"/>
              <a:cs typeface="微軟正黑體"/>
            </a:endParaRP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4" name="Rectangle 49"/>
          <p:cNvSpPr>
            <a:spLocks/>
          </p:cNvSpPr>
          <p:nvPr/>
        </p:nvSpPr>
        <p:spPr bwMode="auto">
          <a:xfrm>
            <a:off x="7147135" y="2163685"/>
            <a:ext cx="792088" cy="5368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lnSpc>
                <a:spcPct val="125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社會工作英文選讀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1</a:t>
            </a:r>
          </a:p>
          <a:p>
            <a:pPr defTabSz="341313"/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5" name="Rectangle 50"/>
          <p:cNvSpPr>
            <a:spLocks/>
          </p:cNvSpPr>
          <p:nvPr/>
        </p:nvSpPr>
        <p:spPr bwMode="auto">
          <a:xfrm>
            <a:off x="7205004" y="3107602"/>
            <a:ext cx="911132" cy="7068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)3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社會工作實習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/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社會工作倫理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社會政策與立法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</a:b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6" name="Rectangle 55"/>
          <p:cNvSpPr>
            <a:spLocks/>
          </p:cNvSpPr>
          <p:nvPr/>
        </p:nvSpPr>
        <p:spPr bwMode="auto">
          <a:xfrm>
            <a:off x="7926627" y="1964688"/>
            <a:ext cx="1103536" cy="1946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endParaRPr kumimoji="0" lang="en-US" altLang="zh-TW" sz="700" b="1">
              <a:solidFill>
                <a:srgbClr val="273E7B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8" name="Rectangle 58"/>
          <p:cNvSpPr>
            <a:spLocks/>
          </p:cNvSpPr>
          <p:nvPr/>
        </p:nvSpPr>
        <p:spPr bwMode="auto">
          <a:xfrm>
            <a:off x="7974330" y="5226710"/>
            <a:ext cx="1105125" cy="342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29" name="Rectangle 59"/>
          <p:cNvSpPr>
            <a:spLocks/>
          </p:cNvSpPr>
          <p:nvPr/>
        </p:nvSpPr>
        <p:spPr bwMode="auto">
          <a:xfrm>
            <a:off x="8000714" y="6335975"/>
            <a:ext cx="898412" cy="700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國際援助服務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與社會工作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體驗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教育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 smtClean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0" name="Rectangle 60"/>
          <p:cNvSpPr>
            <a:spLocks/>
          </p:cNvSpPr>
          <p:nvPr/>
        </p:nvSpPr>
        <p:spPr bwMode="auto">
          <a:xfrm>
            <a:off x="1866721" y="1975333"/>
            <a:ext cx="1273678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1" name="Rectangle 61"/>
          <p:cNvSpPr>
            <a:spLocks/>
          </p:cNvSpPr>
          <p:nvPr/>
        </p:nvSpPr>
        <p:spPr bwMode="auto">
          <a:xfrm>
            <a:off x="244810" y="1985978"/>
            <a:ext cx="1014490" cy="81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 dirty="0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基礎知能</a:t>
            </a:r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培育人文素養、社會科學基礎知識，與思考判斷能力</a:t>
            </a:r>
          </a:p>
        </p:txBody>
      </p:sp>
      <p:sp>
        <p:nvSpPr>
          <p:cNvPr id="161832" name="Rectangle 62"/>
          <p:cNvSpPr>
            <a:spLocks/>
          </p:cNvSpPr>
          <p:nvPr/>
        </p:nvSpPr>
        <p:spPr bwMode="auto">
          <a:xfrm>
            <a:off x="1928736" y="2975991"/>
            <a:ext cx="1272087" cy="4820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3" name="Rectangle 64"/>
          <p:cNvSpPr>
            <a:spLocks/>
          </p:cNvSpPr>
          <p:nvPr/>
        </p:nvSpPr>
        <p:spPr bwMode="auto">
          <a:xfrm>
            <a:off x="1916407" y="4175584"/>
            <a:ext cx="1272087" cy="48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41313"/>
            <a:endParaRPr kumimoji="0" lang="zh-TW" altLang="en-US" sz="1400" b="1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</p:txBody>
      </p:sp>
      <p:sp>
        <p:nvSpPr>
          <p:cNvPr id="161834" name="Rectangle 67"/>
          <p:cNvSpPr>
            <a:spLocks/>
          </p:cNvSpPr>
          <p:nvPr/>
        </p:nvSpPr>
        <p:spPr bwMode="auto">
          <a:xfrm>
            <a:off x="1958947" y="5901925"/>
            <a:ext cx="1225975" cy="409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35" name="Rectangle 69"/>
          <p:cNvSpPr>
            <a:spLocks/>
          </p:cNvSpPr>
          <p:nvPr/>
        </p:nvSpPr>
        <p:spPr bwMode="auto">
          <a:xfrm>
            <a:off x="1968488" y="6927335"/>
            <a:ext cx="1225975" cy="409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endParaRPr kumimoji="0" lang="zh-TW" altLang="en-US" sz="8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5458" name="AutoShape 98"/>
          <p:cNvSpPr>
            <a:spLocks/>
          </p:cNvSpPr>
          <p:nvPr/>
        </p:nvSpPr>
        <p:spPr bwMode="auto">
          <a:xfrm flipH="1">
            <a:off x="8972965" y="2006922"/>
            <a:ext cx="1558307" cy="1926045"/>
          </a:xfrm>
          <a:prstGeom prst="roundRect">
            <a:avLst>
              <a:gd name="adj" fmla="val 9375"/>
            </a:avLst>
          </a:prstGeom>
          <a:gradFill rotWithShape="0">
            <a:gsLst>
              <a:gs pos="0">
                <a:srgbClr val="FFFFFF"/>
              </a:gs>
              <a:gs pos="100000">
                <a:srgbClr val="B6EA90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Apple LiGothic Medium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29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0" name="AutoShape 100"/>
          <p:cNvSpPr>
            <a:spLocks/>
          </p:cNvSpPr>
          <p:nvPr/>
        </p:nvSpPr>
        <p:spPr bwMode="auto">
          <a:xfrm flipH="1">
            <a:off x="8972967" y="3996655"/>
            <a:ext cx="1558307" cy="11033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8F19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Times" pitchFamily="18" charset="0"/>
            </a:endParaRPr>
          </a:p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1" name="AutoShape 101"/>
          <p:cNvSpPr>
            <a:spLocks/>
          </p:cNvSpPr>
          <p:nvPr/>
        </p:nvSpPr>
        <p:spPr bwMode="auto">
          <a:xfrm flipH="1">
            <a:off x="8972968" y="5130000"/>
            <a:ext cx="1558308" cy="989013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FFF65B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2519995" algn="ctr" rotWithShape="0">
              <a:schemeClr val="bg2">
                <a:alpha val="29999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5462" name="AutoShape 102"/>
          <p:cNvSpPr>
            <a:spLocks/>
          </p:cNvSpPr>
          <p:nvPr/>
        </p:nvSpPr>
        <p:spPr bwMode="auto">
          <a:xfrm flipH="1">
            <a:off x="8972965" y="6156896"/>
            <a:ext cx="1608135" cy="974981"/>
          </a:xfrm>
          <a:prstGeom prst="roundRect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D9A53F"/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1599" dir="1200000" sx="95000" sy="95000" algn="ctr" rotWithShape="0">
              <a:schemeClr val="bg2">
                <a:alpha val="32000"/>
              </a:schemeClr>
            </a:outerShdw>
          </a:effectLst>
        </p:spPr>
        <p:txBody>
          <a:bodyPr lIns="0" tIns="0" rIns="0" bIns="0" anchor="ctr"/>
          <a:lstStyle/>
          <a:p>
            <a:pPr defTabSz="342761">
              <a:lnSpc>
                <a:spcPct val="120000"/>
              </a:lnSpc>
              <a:defRPr/>
            </a:pPr>
            <a:endParaRPr kumimoji="0" lang="zh-TW" altLang="en-US" sz="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華康中黑體(P)" pitchFamily="34" charset="-120"/>
              <a:sym typeface="Gill Sans" charset="0"/>
            </a:endParaRPr>
          </a:p>
        </p:txBody>
      </p:sp>
      <p:sp>
        <p:nvSpPr>
          <p:cNvPr id="161840" name="Rectangle 14"/>
          <p:cNvSpPr>
            <a:spLocks/>
          </p:cNvSpPr>
          <p:nvPr/>
        </p:nvSpPr>
        <p:spPr bwMode="auto">
          <a:xfrm>
            <a:off x="2090691" y="2239863"/>
            <a:ext cx="57084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心理學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社會統計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algn="ctr" defTabSz="341313">
              <a:spcBef>
                <a:spcPct val="50000"/>
              </a:spcBef>
            </a:pP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41" name="Rectangle 15"/>
          <p:cNvSpPr>
            <a:spLocks/>
          </p:cNvSpPr>
          <p:nvPr/>
        </p:nvSpPr>
        <p:spPr bwMode="auto">
          <a:xfrm>
            <a:off x="2164130" y="3115901"/>
            <a:ext cx="530594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團體動力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2" name="Rectangle 8"/>
          <p:cNvSpPr>
            <a:spLocks/>
          </p:cNvSpPr>
          <p:nvPr/>
        </p:nvSpPr>
        <p:spPr bwMode="auto">
          <a:xfrm>
            <a:off x="1314252" y="2208981"/>
            <a:ext cx="635892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社會學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法學緒論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生涯規劃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43" name="Rectangle 9"/>
          <p:cNvSpPr>
            <a:spLocks/>
          </p:cNvSpPr>
          <p:nvPr/>
        </p:nvSpPr>
        <p:spPr bwMode="auto">
          <a:xfrm>
            <a:off x="1324193" y="3115901"/>
            <a:ext cx="761427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341313">
              <a:spcBef>
                <a:spcPct val="50000"/>
              </a:spcBef>
            </a:pP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社會工作概論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161844" name="文字方塊 71"/>
          <p:cNvSpPr txBox="1">
            <a:spLocks noChangeArrowheads="1"/>
          </p:cNvSpPr>
          <p:nvPr/>
        </p:nvSpPr>
        <p:spPr bwMode="auto">
          <a:xfrm>
            <a:off x="9003181" y="2471100"/>
            <a:ext cx="1528095" cy="8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社會工作、社會福利、社會學、心理學、諮商與輔導等社會科學相關研究所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取得社工師應考資格，從事社工專業</a:t>
            </a:r>
          </a:p>
        </p:txBody>
      </p:sp>
      <p:sp>
        <p:nvSpPr>
          <p:cNvPr id="161845" name="文字方塊 72"/>
          <p:cNvSpPr txBox="1">
            <a:spLocks noChangeArrowheads="1"/>
          </p:cNvSpPr>
          <p:nvPr/>
        </p:nvSpPr>
        <p:spPr bwMode="auto">
          <a:xfrm>
            <a:off x="8998864" y="3995663"/>
            <a:ext cx="1604421" cy="10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社會工作、社會福利、社會學、諮商與輔導、兒童福利等相關研究所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公部門或社福機構家庭、婦女、兒童、青少年、學校等領域社工、公部門社會行政人員</a:t>
            </a:r>
          </a:p>
        </p:txBody>
      </p:sp>
      <p:sp>
        <p:nvSpPr>
          <p:cNvPr id="161846" name="文字方塊 75"/>
          <p:cNvSpPr txBox="1">
            <a:spLocks noChangeArrowheads="1"/>
          </p:cNvSpPr>
          <p:nvPr/>
        </p:nvSpPr>
        <p:spPr bwMode="auto">
          <a:xfrm>
            <a:off x="8972969" y="5185447"/>
            <a:ext cx="1558307" cy="9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  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社會工作、社會福利、社會學、諮商與輔導</a:t>
            </a:r>
            <a:r>
              <a:rPr kumimoji="0" lang="zh-TW" altLang="en-US" sz="900" b="1" dirty="0">
                <a:latin typeface="微軟正黑體"/>
                <a:ea typeface="微軟正黑體"/>
                <a:cs typeface="華康中黑體(P)"/>
              </a:rPr>
              <a:t>、老人福利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等相關研究所</a:t>
            </a:r>
          </a:p>
          <a:p>
            <a:pPr>
              <a:spcBef>
                <a:spcPts val="6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醫院社服室、精神科、安寧病房，以及老人、身心障礙等福利機構社工</a:t>
            </a:r>
          </a:p>
        </p:txBody>
      </p:sp>
      <p:sp>
        <p:nvSpPr>
          <p:cNvPr id="161847" name="文字方塊 76"/>
          <p:cNvSpPr txBox="1">
            <a:spLocks noChangeArrowheads="1"/>
          </p:cNvSpPr>
          <p:nvPr/>
        </p:nvSpPr>
        <p:spPr bwMode="auto">
          <a:xfrm>
            <a:off x="8998864" y="6156895"/>
            <a:ext cx="1584176" cy="90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升學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  社會工作、社會福利、社會學、族群文化、諮商與輔導等相關研究所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>
              <a:spcBef>
                <a:spcPts val="300"/>
              </a:spcBef>
            </a:pPr>
            <a:r>
              <a:rPr kumimoji="0" lang="zh-TW" altLang="en-US" sz="900" b="1" u="sng" dirty="0">
                <a:solidFill>
                  <a:srgbClr val="FF0066"/>
                </a:solidFill>
                <a:latin typeface="微軟正黑體"/>
                <a:ea typeface="微軟正黑體"/>
                <a:cs typeface="微軟正黑體"/>
              </a:rPr>
              <a:t>就業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　公部門或社福機構原住民、外籍配偶、國際援助等跨文化服務社工</a:t>
            </a:r>
          </a:p>
        </p:txBody>
      </p:sp>
      <p:sp>
        <p:nvSpPr>
          <p:cNvPr id="161848" name="Rectangle 61"/>
          <p:cNvSpPr>
            <a:spLocks/>
          </p:cNvSpPr>
          <p:nvPr/>
        </p:nvSpPr>
        <p:spPr bwMode="auto">
          <a:xfrm>
            <a:off x="244810" y="3012489"/>
            <a:ext cx="1022441" cy="888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工作方法</a:t>
            </a:r>
            <a:r>
              <a:rPr kumimoji="0" lang="zh-TW" altLang="en-US" sz="11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  </a:t>
            </a:r>
            <a:endParaRPr kumimoji="0" lang="en-US" altLang="zh-TW" sz="11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lnSpc>
                <a:spcPct val="130000"/>
              </a:lnSpc>
            </a:pPr>
            <a:r>
              <a:rPr kumimoji="0" lang="zh-TW" altLang="en-US" sz="900" b="1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社會工作服務方法的基礎訓練，包括直接方法與間接方法</a:t>
            </a:r>
          </a:p>
        </p:txBody>
      </p:sp>
      <p:sp>
        <p:nvSpPr>
          <p:cNvPr id="161849" name="Rectangle 61"/>
          <p:cNvSpPr>
            <a:spLocks/>
          </p:cNvSpPr>
          <p:nvPr/>
        </p:nvSpPr>
        <p:spPr bwMode="auto">
          <a:xfrm>
            <a:off x="244810" y="4015893"/>
            <a:ext cx="1014490" cy="301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lnSpc>
                <a:spcPct val="130000"/>
              </a:lnSpc>
            </a:pPr>
            <a:r>
              <a:rPr kumimoji="0" lang="zh-TW" altLang="en-US" sz="1100" b="1">
                <a:solidFill>
                  <a:srgbClr val="FF0000"/>
                </a:solidFill>
                <a:latin typeface="微軟正黑體"/>
                <a:ea typeface="微軟正黑體"/>
                <a:cs typeface="微軟正黑體"/>
              </a:rPr>
              <a:t>專業領域學群</a:t>
            </a:r>
            <a:endParaRPr kumimoji="0" lang="zh-TW" altLang="en-US" sz="800" b="1">
              <a:solidFill>
                <a:srgbClr val="FF0000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0" name="Rectangle 68"/>
          <p:cNvSpPr>
            <a:spLocks/>
          </p:cNvSpPr>
          <p:nvPr/>
        </p:nvSpPr>
        <p:spPr bwMode="auto">
          <a:xfrm>
            <a:off x="244810" y="4278984"/>
            <a:ext cx="1012900" cy="7162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兒少與家庭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培養服務兒童、青少年與家庭領域的專業社會工作服務能力</a:t>
            </a:r>
          </a:p>
        </p:txBody>
      </p:sp>
      <p:sp>
        <p:nvSpPr>
          <p:cNvPr id="161851" name="Rectangle 68"/>
          <p:cNvSpPr>
            <a:spLocks/>
          </p:cNvSpPr>
          <p:nvPr/>
        </p:nvSpPr>
        <p:spPr bwMode="auto">
          <a:xfrm>
            <a:off x="244810" y="5148783"/>
            <a:ext cx="1012900" cy="98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健康照顧 </a:t>
            </a:r>
            <a:endParaRPr kumimoji="0" lang="en-US" altLang="zh-TW" sz="11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培養醫務、精神、身心障礙、老人、長期照護等領域的專業社會工作服務能力</a:t>
            </a:r>
          </a:p>
        </p:txBody>
      </p:sp>
      <p:sp>
        <p:nvSpPr>
          <p:cNvPr id="161852" name="Rectangle 68"/>
          <p:cNvSpPr>
            <a:spLocks/>
          </p:cNvSpPr>
          <p:nvPr/>
        </p:nvSpPr>
        <p:spPr bwMode="auto">
          <a:xfrm>
            <a:off x="249580" y="6114097"/>
            <a:ext cx="1012900" cy="904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1313"/>
            <a:r>
              <a:rPr kumimoji="0" lang="zh-TW" altLang="en-US" sz="11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多元文化與國際援助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 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  <a:sym typeface="儷黑 Pro"/>
            </a:endParaRPr>
          </a:p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培養服務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原住民、外籍配偶、國際援助等跨文化領域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的專業社會工作服務能力</a:t>
            </a:r>
          </a:p>
        </p:txBody>
      </p:sp>
      <p:sp>
        <p:nvSpPr>
          <p:cNvPr id="161853" name="Text Box 75"/>
          <p:cNvSpPr txBox="1">
            <a:spLocks/>
          </p:cNvSpPr>
          <p:nvPr/>
        </p:nvSpPr>
        <p:spPr bwMode="auto">
          <a:xfrm>
            <a:off x="2746601" y="7180802"/>
            <a:ext cx="6488531" cy="2501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336" tIns="17168" rIns="34336" bIns="17168">
            <a:spAutoFit/>
          </a:bodyPr>
          <a:lstStyle/>
          <a:p>
            <a:pPr algn="ctr" defTabSz="341313">
              <a:spcBef>
                <a:spcPct val="50000"/>
              </a:spcBef>
            </a:pPr>
            <a:r>
              <a:rPr kumimoji="0" lang="zh-TW" altLang="en-US" sz="12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藍色字必修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　　黑色字選修                            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畢業總學分：</a:t>
            </a:r>
            <a:r>
              <a:rPr kumimoji="0" lang="en-US" altLang="zh-TW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128</a:t>
            </a:r>
            <a:r>
              <a:rPr kumimoji="0" lang="zh-TW" altLang="en-US" sz="12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學分</a:t>
            </a:r>
            <a:r>
              <a:rPr kumimoji="0" lang="zh-TW" altLang="en-US" sz="1200" b="1" dirty="0">
                <a:latin typeface="微軟正黑體"/>
                <a:ea typeface="微軟正黑體"/>
                <a:cs typeface="微軟正黑體"/>
              </a:rPr>
              <a:t>　　　　　</a:t>
            </a:r>
            <a:r>
              <a:rPr kumimoji="0" lang="zh-TW" altLang="en-US" sz="1400" b="1" dirty="0">
                <a:latin typeface="微軟正黑體"/>
                <a:ea typeface="微軟正黑體"/>
                <a:cs typeface="微軟正黑體"/>
              </a:rPr>
              <a:t>　　　　</a:t>
            </a:r>
          </a:p>
        </p:txBody>
      </p:sp>
      <p:sp>
        <p:nvSpPr>
          <p:cNvPr id="161854" name="Rectangle 49"/>
          <p:cNvSpPr>
            <a:spLocks/>
          </p:cNvSpPr>
          <p:nvPr/>
        </p:nvSpPr>
        <p:spPr bwMode="auto">
          <a:xfrm>
            <a:off x="8083004" y="2178716"/>
            <a:ext cx="720320" cy="220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/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行政法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5" name="Rectangle 49"/>
          <p:cNvSpPr>
            <a:spLocks/>
          </p:cNvSpPr>
          <p:nvPr/>
        </p:nvSpPr>
        <p:spPr bwMode="auto">
          <a:xfrm>
            <a:off x="7192283" y="4091030"/>
            <a:ext cx="936574" cy="413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兒童遊戲治療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社會工作與法律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161857" name="Rectangle 46"/>
          <p:cNvSpPr>
            <a:spLocks/>
          </p:cNvSpPr>
          <p:nvPr/>
        </p:nvSpPr>
        <p:spPr bwMode="auto">
          <a:xfrm>
            <a:off x="7988641" y="4289924"/>
            <a:ext cx="803006" cy="424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en-US" altLang="zh-TW" sz="900" b="1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61858" name="Rectangle 54"/>
          <p:cNvSpPr>
            <a:spLocks/>
          </p:cNvSpPr>
          <p:nvPr/>
        </p:nvSpPr>
        <p:spPr bwMode="auto">
          <a:xfrm>
            <a:off x="6959932" y="6253345"/>
            <a:ext cx="884101" cy="359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ct val="50000"/>
              </a:spcBef>
            </a:pPr>
            <a:endParaRPr kumimoji="0" lang="zh-TW" altLang="en-US" sz="900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ct val="500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63875" y="2124447"/>
            <a:ext cx="9460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社會工作理論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</p:txBody>
      </p:sp>
      <p:sp>
        <p:nvSpPr>
          <p:cNvPr id="94" name="Rectangle 29"/>
          <p:cNvSpPr>
            <a:spLocks/>
          </p:cNvSpPr>
          <p:nvPr/>
        </p:nvSpPr>
        <p:spPr bwMode="auto">
          <a:xfrm>
            <a:off x="2801856" y="4083120"/>
            <a:ext cx="1110367" cy="630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兒童與社會工作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早期療育社會工作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4938957" y="2124447"/>
            <a:ext cx="7152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質化研究</a:t>
            </a:r>
            <a:r>
              <a:rPr kumimoji="0" lang="en-US" altLang="zh-TW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zh-TW" altLang="en-US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8" name="Rectangle 59"/>
          <p:cNvSpPr>
            <a:spLocks/>
          </p:cNvSpPr>
          <p:nvPr/>
        </p:nvSpPr>
        <p:spPr bwMode="auto">
          <a:xfrm>
            <a:off x="6094223" y="6177374"/>
            <a:ext cx="898412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5" name="Rectangle 59"/>
          <p:cNvSpPr>
            <a:spLocks/>
          </p:cNvSpPr>
          <p:nvPr/>
        </p:nvSpPr>
        <p:spPr bwMode="auto">
          <a:xfrm>
            <a:off x="3908731" y="6311337"/>
            <a:ext cx="860631" cy="7499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41313">
              <a:spcBef>
                <a:spcPts val="300"/>
              </a:spcBef>
            </a:pPr>
            <a:r>
              <a:rPr kumimoji="0" lang="zh-TW" altLang="en-US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原住民族與社會工作</a:t>
            </a:r>
            <a:r>
              <a:rPr kumimoji="0" lang="en-US" altLang="zh-TW" sz="9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2</a:t>
            </a: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  <a:p>
            <a:pPr defTabSz="341313">
              <a:spcBef>
                <a:spcPts val="300"/>
              </a:spcBef>
            </a:pPr>
            <a:endParaRPr kumimoji="0" lang="en-US" altLang="zh-TW" sz="9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101" name="Rectangle 103"/>
          <p:cNvSpPr>
            <a:spLocks/>
          </p:cNvSpPr>
          <p:nvPr/>
        </p:nvSpPr>
        <p:spPr bwMode="auto">
          <a:xfrm>
            <a:off x="190807" y="981546"/>
            <a:ext cx="1025537" cy="307777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1313"/>
            <a:r>
              <a:rPr kumimoji="0" lang="zh-TW" altLang="en-US" sz="2000" b="1" dirty="0" smtClean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核心能力</a:t>
            </a:r>
            <a:endParaRPr kumimoji="0" lang="zh-TW" altLang="en-US" sz="2000" b="1" dirty="0">
              <a:solidFill>
                <a:schemeClr val="tx1"/>
              </a:solidFill>
              <a:latin typeface="微軟正黑體"/>
              <a:ea typeface="微軟正黑體"/>
              <a:cs typeface="微軟正黑體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Pages>0</Pages>
  <Words>505</Words>
  <Characters>0</Characters>
  <Application>Microsoft Office PowerPoint</Application>
  <PresentationFormat>自訂</PresentationFormat>
  <Lines>0</Lines>
  <Paragraphs>95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user</cp:lastModifiedBy>
  <cp:revision>314</cp:revision>
  <cp:lastPrinted>2016-04-12T03:46:51Z</cp:lastPrinted>
  <dcterms:modified xsi:type="dcterms:W3CDTF">2020-11-10T09:01:55Z</dcterms:modified>
</cp:coreProperties>
</file>