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5"/>
  </p:notesMasterIdLst>
  <p:handoutMasterIdLst>
    <p:handoutMasterId r:id="rId16"/>
  </p:handoutMasterIdLst>
  <p:sldIdLst>
    <p:sldId id="258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3038" indent="284163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7663" indent="566738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20700" indent="850900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95325" indent="1133475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3300"/>
    <a:srgbClr val="FF99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6" autoAdjust="0"/>
    <p:restoredTop sz="95937" autoAdjust="0"/>
  </p:normalViewPr>
  <p:slideViewPr>
    <p:cSldViewPr>
      <p:cViewPr>
        <p:scale>
          <a:sx n="122" d="100"/>
          <a:sy n="122" d="100"/>
        </p:scale>
        <p:origin x="-828" y="70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0C41D98-9507-479C-8638-E748B21D09BD}" type="datetimeFigureOut">
              <a:rPr lang="zh-TW" altLang="en-US"/>
              <a:pPr>
                <a:defRPr/>
              </a:pPr>
              <a:t>2022/5/30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9B4C1BA2-5687-43A2-95F2-B48CA98465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2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882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r">
              <a:defRPr sz="800"/>
            </a:lvl1pPr>
          </a:lstStyle>
          <a:p>
            <a:fld id="{45644391-C918-4A7F-B934-A57A5614590B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2" tIns="31606" rIns="63212" bIns="316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712" y="3228573"/>
            <a:ext cx="7942802" cy="3059385"/>
          </a:xfrm>
          <a:prstGeom prst="rect">
            <a:avLst/>
          </a:prstGeom>
        </p:spPr>
        <p:txBody>
          <a:bodyPr vert="horz" lIns="63212" tIns="31606" rIns="63212" bIns="3160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882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r">
              <a:defRPr sz="800"/>
            </a:lvl1pPr>
          </a:lstStyle>
          <a:p>
            <a:fld id="{C12B443C-63FC-4F0D-8823-8A54E9945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51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253815"/>
            <a:ext cx="2291790" cy="34628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253815"/>
            <a:ext cx="6817043" cy="346283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3120" y="1253815"/>
            <a:ext cx="9167160" cy="346283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827295" y="2126268"/>
            <a:ext cx="2022025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907648" y="2126268"/>
            <a:ext cx="202263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6"/>
            <a:ext cx="2406015" cy="493610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7159717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203114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203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93679"/>
            <a:ext cx="2406015" cy="64879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93679"/>
            <a:ext cx="7159717" cy="6487935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266825"/>
            <a:ext cx="916622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92550"/>
            <a:ext cx="9166225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9166225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21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2303463"/>
            <a:ext cx="9166225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981075"/>
            <a:ext cx="9166225" cy="559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4813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74675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42950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12813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081088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56137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3014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0415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7816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6850"/>
            <a:ext cx="851217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群組 5"/>
          <p:cNvGrpSpPr>
            <a:grpSpLocks/>
          </p:cNvGrpSpPr>
          <p:nvPr/>
        </p:nvGrpSpPr>
        <p:grpSpPr bwMode="auto">
          <a:xfrm>
            <a:off x="241134" y="1088079"/>
            <a:ext cx="10458450" cy="6473182"/>
            <a:chOff x="90116" y="1094956"/>
            <a:chExt cx="10459268" cy="6472143"/>
          </a:xfrm>
        </p:grpSpPr>
        <p:sp>
          <p:nvSpPr>
            <p:cNvPr id="162819" name="Rectangle 59"/>
            <p:cNvSpPr>
              <a:spLocks/>
            </p:cNvSpPr>
            <p:nvPr/>
          </p:nvSpPr>
          <p:spPr bwMode="auto">
            <a:xfrm>
              <a:off x="8587060" y="1168598"/>
              <a:ext cx="145978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6075"/>
              <a:r>
                <a:rPr kumimoji="0" lang="zh-TW" altLang="en-US" sz="20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未來發展</a:t>
              </a:r>
            </a:p>
          </p:txBody>
        </p:sp>
        <p:grpSp>
          <p:nvGrpSpPr>
            <p:cNvPr id="162820" name="群組 3"/>
            <p:cNvGrpSpPr>
              <a:grpSpLocks/>
            </p:cNvGrpSpPr>
            <p:nvPr/>
          </p:nvGrpSpPr>
          <p:grpSpPr bwMode="auto">
            <a:xfrm>
              <a:off x="90116" y="1693896"/>
              <a:ext cx="10459268" cy="5873203"/>
              <a:chOff x="0" y="1435275"/>
              <a:chExt cx="10693400" cy="6113626"/>
            </a:xfrm>
          </p:grpSpPr>
          <p:sp>
            <p:nvSpPr>
              <p:cNvPr id="162822" name="AutoShape 3"/>
              <p:cNvSpPr>
                <a:spLocks/>
              </p:cNvSpPr>
              <p:nvPr/>
            </p:nvSpPr>
            <p:spPr bwMode="auto">
              <a:xfrm>
                <a:off x="0" y="1955605"/>
                <a:ext cx="10693400" cy="4217483"/>
              </a:xfrm>
              <a:prstGeom prst="flowChartAlternateProcess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3" name="AutoShape 4"/>
              <p:cNvSpPr>
                <a:spLocks/>
              </p:cNvSpPr>
              <p:nvPr/>
            </p:nvSpPr>
            <p:spPr bwMode="auto">
              <a:xfrm>
                <a:off x="1" y="1445020"/>
                <a:ext cx="8294274" cy="897012"/>
              </a:xfrm>
              <a:prstGeom prst="roundRect">
                <a:avLst>
                  <a:gd name="adj" fmla="val 16667"/>
                </a:avLst>
              </a:prstGeom>
              <a:solidFill>
                <a:srgbClr val="4AADFF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17" name="AutoShape 9"/>
              <p:cNvSpPr>
                <a:spLocks/>
              </p:cNvSpPr>
              <p:nvPr/>
            </p:nvSpPr>
            <p:spPr bwMode="auto">
              <a:xfrm flipH="1">
                <a:off x="2334717" y="1435275"/>
                <a:ext cx="6018604" cy="906759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19" name="AutoShape 11"/>
              <p:cNvSpPr>
                <a:spLocks/>
              </p:cNvSpPr>
              <p:nvPr/>
            </p:nvSpPr>
            <p:spPr bwMode="auto">
              <a:xfrm flipH="1">
                <a:off x="2275675" y="2342032"/>
                <a:ext cx="6018600" cy="98028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27" name="AutoShape 19"/>
              <p:cNvSpPr>
                <a:spLocks/>
              </p:cNvSpPr>
              <p:nvPr/>
            </p:nvSpPr>
            <p:spPr bwMode="auto">
              <a:xfrm flipH="1">
                <a:off x="2283789" y="3328922"/>
                <a:ext cx="6010560" cy="935156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31" name="Rectangle 23"/>
              <p:cNvSpPr>
                <a:spLocks/>
              </p:cNvSpPr>
              <p:nvPr/>
            </p:nvSpPr>
            <p:spPr bwMode="auto">
              <a:xfrm>
                <a:off x="4203235" y="6456385"/>
                <a:ext cx="1193286" cy="10847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2" name="Rectangle 24"/>
              <p:cNvSpPr>
                <a:spLocks/>
              </p:cNvSpPr>
              <p:nvPr/>
            </p:nvSpPr>
            <p:spPr bwMode="auto">
              <a:xfrm>
                <a:off x="3235969" y="6463581"/>
                <a:ext cx="1024379" cy="1085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3" name="Rectangle 30"/>
              <p:cNvSpPr>
                <a:spLocks/>
              </p:cNvSpPr>
              <p:nvPr/>
            </p:nvSpPr>
            <p:spPr bwMode="auto">
              <a:xfrm>
                <a:off x="5149844" y="6477372"/>
                <a:ext cx="1195109" cy="938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4" name="Rectangle 41"/>
              <p:cNvSpPr>
                <a:spLocks/>
              </p:cNvSpPr>
              <p:nvPr/>
            </p:nvSpPr>
            <p:spPr bwMode="auto">
              <a:xfrm>
                <a:off x="6900889" y="3911579"/>
                <a:ext cx="1193286" cy="643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5" name="Rectangle 42"/>
              <p:cNvSpPr>
                <a:spLocks/>
              </p:cNvSpPr>
              <p:nvPr/>
            </p:nvSpPr>
            <p:spPr bwMode="auto">
              <a:xfrm>
                <a:off x="6900889" y="5258935"/>
                <a:ext cx="1193286" cy="7915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6" name="Rectangle 53"/>
              <p:cNvSpPr>
                <a:spLocks/>
              </p:cNvSpPr>
              <p:nvPr/>
            </p:nvSpPr>
            <p:spPr bwMode="auto">
              <a:xfrm>
                <a:off x="1788107" y="3858812"/>
                <a:ext cx="1373737" cy="504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46075"/>
                <a:endParaRPr kumimoji="0" lang="zh-TW" altLang="en-US" sz="14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37" name="Rectangle 56"/>
              <p:cNvSpPr>
                <a:spLocks/>
              </p:cNvSpPr>
              <p:nvPr/>
            </p:nvSpPr>
            <p:spPr bwMode="auto">
              <a:xfrm>
                <a:off x="1817878" y="5602520"/>
                <a:ext cx="1325131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8" name="Rectangle 58"/>
              <p:cNvSpPr>
                <a:spLocks/>
              </p:cNvSpPr>
              <p:nvPr/>
            </p:nvSpPr>
            <p:spPr bwMode="auto">
              <a:xfrm>
                <a:off x="1826992" y="6785579"/>
                <a:ext cx="1325739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43" name="AutoShape 77"/>
              <p:cNvSpPr>
                <a:spLocks/>
              </p:cNvSpPr>
              <p:nvPr/>
            </p:nvSpPr>
            <p:spPr bwMode="auto">
              <a:xfrm>
                <a:off x="0" y="6193360"/>
                <a:ext cx="10693400" cy="1255719"/>
              </a:xfrm>
              <a:prstGeom prst="flowChartAlternateProcess">
                <a:avLst/>
              </a:prstGeom>
              <a:solidFill>
                <a:srgbClr val="FFCC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70" name="AutoShape 62"/>
              <p:cNvSpPr>
                <a:spLocks/>
              </p:cNvSpPr>
              <p:nvPr/>
            </p:nvSpPr>
            <p:spPr bwMode="auto">
              <a:xfrm flipH="1">
                <a:off x="8294345" y="1467204"/>
                <a:ext cx="2392731" cy="5531542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30" name="AutoShape 22"/>
              <p:cNvSpPr>
                <a:spLocks/>
              </p:cNvSpPr>
              <p:nvPr/>
            </p:nvSpPr>
            <p:spPr bwMode="auto">
              <a:xfrm flipH="1">
                <a:off x="2283788" y="4281813"/>
                <a:ext cx="6010560" cy="898145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7" name="Text Box 82"/>
              <p:cNvSpPr txBox="1">
                <a:spLocks/>
              </p:cNvSpPr>
              <p:nvPr/>
            </p:nvSpPr>
            <p:spPr bwMode="auto">
              <a:xfrm>
                <a:off x="533228" y="6230347"/>
                <a:ext cx="1341536" cy="3088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督導與管理</a:t>
                </a:r>
              </a:p>
            </p:txBody>
          </p:sp>
          <p:sp>
            <p:nvSpPr>
              <p:cNvPr id="17418" name="AutoShape 10"/>
              <p:cNvSpPr>
                <a:spLocks/>
              </p:cNvSpPr>
              <p:nvPr/>
            </p:nvSpPr>
            <p:spPr bwMode="auto">
              <a:xfrm flipH="1">
                <a:off x="2275674" y="6158169"/>
                <a:ext cx="6062015" cy="86175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0" name="Rectangle 86"/>
              <p:cNvSpPr>
                <a:spLocks/>
              </p:cNvSpPr>
              <p:nvPr/>
            </p:nvSpPr>
            <p:spPr bwMode="auto">
              <a:xfrm>
                <a:off x="2576518" y="1567539"/>
                <a:ext cx="1270449" cy="5765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社會工作理論與實務3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社會工作研究法專題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/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學術研究倫理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0</a:t>
                </a:r>
              </a:p>
            </p:txBody>
          </p:sp>
          <p:sp>
            <p:nvSpPr>
              <p:cNvPr id="17502" name="AutoShape 94"/>
              <p:cNvSpPr>
                <a:spLocks/>
              </p:cNvSpPr>
              <p:nvPr/>
            </p:nvSpPr>
            <p:spPr bwMode="auto">
              <a:xfrm flipH="1">
                <a:off x="2259440" y="5181136"/>
                <a:ext cx="6062015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3" name="Text Box 95"/>
              <p:cNvSpPr txBox="1">
                <a:spLocks/>
              </p:cNvSpPr>
              <p:nvPr/>
            </p:nvSpPr>
            <p:spPr bwMode="auto">
              <a:xfrm>
                <a:off x="364472" y="5256080"/>
                <a:ext cx="665907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</a:p>
            </p:txBody>
          </p:sp>
          <p:sp>
            <p:nvSpPr>
              <p:cNvPr id="162854" name="Text Box 96"/>
              <p:cNvSpPr txBox="1">
                <a:spLocks/>
              </p:cNvSpPr>
              <p:nvPr/>
            </p:nvSpPr>
            <p:spPr bwMode="auto">
              <a:xfrm>
                <a:off x="4814018" y="5555854"/>
                <a:ext cx="1322093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</a:p>
            </p:txBody>
          </p:sp>
          <p:sp>
            <p:nvSpPr>
              <p:cNvPr id="162855" name="Text Box 97"/>
              <p:cNvSpPr txBox="1">
                <a:spLocks/>
              </p:cNvSpPr>
              <p:nvPr/>
            </p:nvSpPr>
            <p:spPr bwMode="auto">
              <a:xfrm>
                <a:off x="6554299" y="5564279"/>
                <a:ext cx="1222450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</a:p>
            </p:txBody>
          </p:sp>
          <p:sp>
            <p:nvSpPr>
              <p:cNvPr id="162856" name="Rectangle 99"/>
              <p:cNvSpPr>
                <a:spLocks/>
              </p:cNvSpPr>
              <p:nvPr/>
            </p:nvSpPr>
            <p:spPr bwMode="auto">
              <a:xfrm>
                <a:off x="6642922" y="1610145"/>
                <a:ext cx="1499506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社會工作倫理專題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質化研究專題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社會統計專題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58" name="Rectangle 101"/>
              <p:cNvSpPr>
                <a:spLocks/>
              </p:cNvSpPr>
              <p:nvPr/>
            </p:nvSpPr>
            <p:spPr bwMode="auto">
              <a:xfrm>
                <a:off x="6972706" y="6682721"/>
                <a:ext cx="149100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4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9" name="Rectangle 102"/>
              <p:cNvSpPr>
                <a:spLocks/>
              </p:cNvSpPr>
              <p:nvPr/>
            </p:nvSpPr>
            <p:spPr bwMode="auto">
              <a:xfrm>
                <a:off x="5181344" y="3665238"/>
                <a:ext cx="1521379" cy="1395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6" name="Text Box 83"/>
              <p:cNvSpPr txBox="1">
                <a:spLocks/>
              </p:cNvSpPr>
              <p:nvPr/>
            </p:nvSpPr>
            <p:spPr bwMode="auto">
              <a:xfrm>
                <a:off x="546740" y="2317816"/>
                <a:ext cx="1192679" cy="3033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服務精進</a:t>
                </a:r>
                <a:endPara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7" name="Rectangle 68"/>
              <p:cNvSpPr>
                <a:spLocks/>
              </p:cNvSpPr>
              <p:nvPr/>
            </p:nvSpPr>
            <p:spPr bwMode="auto">
              <a:xfrm>
                <a:off x="146871" y="2861637"/>
                <a:ext cx="2019758" cy="489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兒少與家庭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培養服務兒童、青少年與家庭領域的專業社會工作服務能力</a:t>
                </a:r>
              </a:p>
            </p:txBody>
          </p:sp>
          <p:sp>
            <p:nvSpPr>
              <p:cNvPr id="162868" name="Rectangle 68"/>
              <p:cNvSpPr>
                <a:spLocks/>
              </p:cNvSpPr>
              <p:nvPr/>
            </p:nvSpPr>
            <p:spPr bwMode="auto">
              <a:xfrm>
                <a:off x="146871" y="4453801"/>
                <a:ext cx="2020365" cy="652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健康照顧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培養醫務、精神、身心障礙、老人、長期照護等領域的專業社會工作服務能力</a:t>
                </a:r>
              </a:p>
            </p:txBody>
          </p:sp>
          <p:sp>
            <p:nvSpPr>
              <p:cNvPr id="162869" name="Rectangle 68"/>
              <p:cNvSpPr>
                <a:spLocks/>
              </p:cNvSpPr>
              <p:nvPr/>
            </p:nvSpPr>
            <p:spPr bwMode="auto">
              <a:xfrm>
                <a:off x="146871" y="3563198"/>
                <a:ext cx="1992417" cy="6529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多元文化與國際援助</a:t>
                </a:r>
                <a:r>
                  <a:rPr kumimoji="0" lang="zh-TW" altLang="en-US" sz="10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 </a:t>
                </a:r>
                <a:endParaRPr kumimoji="0" lang="en-US" altLang="zh-TW" sz="1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原住民、外籍配偶、國際援助等跨文化領域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的專業社會工作服務能力</a:t>
                </a:r>
              </a:p>
            </p:txBody>
          </p:sp>
          <p:sp>
            <p:nvSpPr>
              <p:cNvPr id="162870" name="Text Box 114"/>
              <p:cNvSpPr txBox="1">
                <a:spLocks/>
              </p:cNvSpPr>
              <p:nvPr/>
            </p:nvSpPr>
            <p:spPr bwMode="auto">
              <a:xfrm>
                <a:off x="1243108" y="7210495"/>
                <a:ext cx="8401474" cy="2287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pPr defTabSz="346075">
                  <a:spcBef>
                    <a:spcPct val="20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碩士班課程皆開放跨年                             </a:t>
                </a:r>
                <a:r>
                  <a:rPr kumimoji="0" lang="zh-TW" altLang="en-US" sz="11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藍色字必修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　　　　　黑色字選修 </a:t>
                </a:r>
                <a:r>
                  <a:rPr kumimoji="0" lang="zh-TW" altLang="en-US" sz="1100" b="1" dirty="0">
                    <a:latin typeface="華康中圓體(P)"/>
                    <a:ea typeface="華康中圓體(P)"/>
                    <a:cs typeface="華康中圓體(P)"/>
                  </a:rPr>
                  <a:t>　                    </a:t>
                </a:r>
                <a:r>
                  <a:rPr kumimoji="0" lang="zh-TW" altLang="en-US" sz="12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畢業總學分：</a:t>
                </a:r>
                <a:r>
                  <a:rPr kumimoji="0" lang="en-US" altLang="zh-TW" sz="12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30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</a:t>
                </a:r>
                <a:r>
                  <a:rPr kumimoji="0" lang="zh-TW" altLang="en-US" sz="1200" b="1" dirty="0">
                    <a:latin typeface="微軟正黑體"/>
                    <a:ea typeface="微軟正黑體"/>
                    <a:cs typeface="微軟正黑體"/>
                  </a:rPr>
                  <a:t>　　　</a:t>
                </a:r>
                <a:endParaRPr kumimoji="0" lang="zh-TW" altLang="en-US" sz="11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72" name="Rectangle 68"/>
              <p:cNvSpPr>
                <a:spLocks/>
              </p:cNvSpPr>
              <p:nvPr/>
            </p:nvSpPr>
            <p:spPr bwMode="auto">
              <a:xfrm>
                <a:off x="146871" y="6530121"/>
                <a:ext cx="1977227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培養兼具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「對內管理」及「對外發聲」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督導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管理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3" name="文字方塊 71"/>
              <p:cNvSpPr txBox="1">
                <a:spLocks noChangeArrowheads="1"/>
              </p:cNvSpPr>
              <p:nvPr/>
            </p:nvSpPr>
            <p:spPr bwMode="auto">
              <a:xfrm>
                <a:off x="8325377" y="2346688"/>
                <a:ext cx="2185530" cy="2126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6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1600" b="1" dirty="0">
                    <a:latin typeface="微軟正黑體"/>
                    <a:ea typeface="微軟正黑體"/>
                    <a:cs typeface="華康中黑體(P)"/>
                  </a:rPr>
                  <a:t>  社會工作、社會福利、社會學、心理學、諮商與輔導等社會科學相關</a:t>
                </a:r>
                <a:r>
                  <a:rPr kumimoji="0" lang="zh-TW" altLang="en-US" sz="1600" b="1" dirty="0" smtClean="0">
                    <a:latin typeface="微軟正黑體"/>
                    <a:ea typeface="微軟正黑體"/>
                    <a:cs typeface="華康中黑體(P)"/>
                  </a:rPr>
                  <a:t>研究所</a:t>
                </a:r>
                <a:endParaRPr kumimoji="0" lang="en-US" altLang="zh-TW" sz="1600" b="1" dirty="0" smtClean="0">
                  <a:latin typeface="微軟正黑體"/>
                  <a:ea typeface="微軟正黑體"/>
                  <a:cs typeface="華康中黑體(P)"/>
                </a:endParaRPr>
              </a:p>
              <a:p>
                <a:endParaRPr kumimoji="0" lang="en-US" altLang="zh-TW" sz="16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6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1600" b="1" dirty="0">
                    <a:latin typeface="微軟正黑體"/>
                    <a:ea typeface="微軟正黑體"/>
                    <a:cs typeface="華康中黑體(P)"/>
                  </a:rPr>
                  <a:t> 公部門社會行政、社會工作人員、各領域社工</a:t>
                </a:r>
              </a:p>
            </p:txBody>
          </p:sp>
          <p:sp>
            <p:nvSpPr>
              <p:cNvPr id="162877" name="Text Box 67"/>
              <p:cNvSpPr txBox="1">
                <a:spLocks/>
              </p:cNvSpPr>
              <p:nvPr/>
            </p:nvSpPr>
            <p:spPr bwMode="auto">
              <a:xfrm>
                <a:off x="261259" y="2591806"/>
                <a:ext cx="981849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領域精進</a:t>
                </a:r>
              </a:p>
            </p:txBody>
          </p:sp>
          <p:sp>
            <p:nvSpPr>
              <p:cNvPr id="162879" name="Rectangle 68"/>
              <p:cNvSpPr>
                <a:spLocks/>
              </p:cNvSpPr>
              <p:nvPr/>
            </p:nvSpPr>
            <p:spPr bwMode="auto">
              <a:xfrm>
                <a:off x="146870" y="5555854"/>
                <a:ext cx="2020365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社會工作理論和實務結合與運用，培養專精之社會服務能力</a:t>
                </a:r>
                <a:endParaRPr kumimoji="0" lang="zh-TW" altLang="en-US" b="1" dirty="0"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81" name="Rectangle 101"/>
              <p:cNvSpPr>
                <a:spLocks/>
              </p:cNvSpPr>
              <p:nvPr/>
            </p:nvSpPr>
            <p:spPr bwMode="auto">
              <a:xfrm>
                <a:off x="4872747" y="6484424"/>
                <a:ext cx="1490064" cy="144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社會工作與法律專題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83" name="Rectangle 102"/>
              <p:cNvSpPr>
                <a:spLocks/>
              </p:cNvSpPr>
              <p:nvPr/>
            </p:nvSpPr>
            <p:spPr bwMode="auto">
              <a:xfrm>
                <a:off x="6642922" y="2475112"/>
                <a:ext cx="1156391" cy="7207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兒童社會工作專題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青少年社會工作專題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婦女社會工作專題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家庭社會工作專題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災變社會工作專題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</p:txBody>
          </p:sp>
        </p:grpSp>
        <p:sp>
          <p:nvSpPr>
            <p:cNvPr id="81" name="Rectangle 1"/>
            <p:cNvSpPr>
              <a:spLocks/>
            </p:cNvSpPr>
            <p:nvPr/>
          </p:nvSpPr>
          <p:spPr bwMode="auto">
            <a:xfrm>
              <a:off x="3654092" y="1094956"/>
              <a:ext cx="3403866" cy="358717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342761">
                <a:defRPr/>
              </a:pPr>
              <a:r>
                <a:rPr kumimoji="0" lang="zh-TW" altLang="en-US" sz="1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儷黑 Pro" charset="0"/>
                </a:rPr>
                <a:t>社會工作學系碩士班課程地圖</a:t>
              </a:r>
            </a:p>
          </p:txBody>
        </p:sp>
      </p:grpSp>
      <p:sp>
        <p:nvSpPr>
          <p:cNvPr id="83" name="Rectangle 108"/>
          <p:cNvSpPr>
            <a:spLocks/>
          </p:cNvSpPr>
          <p:nvPr/>
        </p:nvSpPr>
        <p:spPr bwMode="auto">
          <a:xfrm>
            <a:off x="5009298" y="4581901"/>
            <a:ext cx="1370889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醫務社會工作專題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心理衛生社會工作專題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老人社會工作專題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身心障礙社會工作專題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1</a:t>
            </a:r>
          </a:p>
        </p:txBody>
      </p:sp>
      <p:sp>
        <p:nvSpPr>
          <p:cNvPr id="85" name="Rectangle 99"/>
          <p:cNvSpPr>
            <a:spLocks/>
          </p:cNvSpPr>
          <p:nvPr/>
        </p:nvSpPr>
        <p:spPr bwMode="auto">
          <a:xfrm>
            <a:off x="6642844" y="1853721"/>
            <a:ext cx="1123130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ct val="5000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2" name="Rectangle 102"/>
          <p:cNvSpPr>
            <a:spLocks/>
          </p:cNvSpPr>
          <p:nvPr/>
        </p:nvSpPr>
        <p:spPr bwMode="auto">
          <a:xfrm>
            <a:off x="6651425" y="6497853"/>
            <a:ext cx="1551173" cy="415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社會工作管理與督導專題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</a:b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社會政策與社會立法 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</a:b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1" name="Rectangle 68">
            <a:extLst>
              <a:ext uri="{FF2B5EF4-FFF2-40B4-BE49-F238E27FC236}">
                <a16:creationId xmlns:a16="http://schemas.microsoft.com/office/drawing/2014/main" xmlns="" id="{E33FC063-96D3-174D-AB63-2D78846AE143}"/>
              </a:ext>
            </a:extLst>
          </p:cNvPr>
          <p:cNvSpPr>
            <a:spLocks/>
          </p:cNvSpPr>
          <p:nvPr/>
        </p:nvSpPr>
        <p:spPr bwMode="auto">
          <a:xfrm>
            <a:off x="261519" y="1975216"/>
            <a:ext cx="1893865" cy="4828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6075">
              <a:lnSpc>
                <a:spcPct val="125000"/>
              </a:lnSpc>
              <a:spcBef>
                <a:spcPct val="1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研究的精神與方法，從工作上發掘問題、從理論上思考，提出策略，進行改善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能力</a:t>
            </a:r>
          </a:p>
        </p:txBody>
      </p:sp>
      <p:sp>
        <p:nvSpPr>
          <p:cNvPr id="92" name="Text Box 78">
            <a:extLst>
              <a:ext uri="{FF2B5EF4-FFF2-40B4-BE49-F238E27FC236}">
                <a16:creationId xmlns:a16="http://schemas.microsoft.com/office/drawing/2014/main" xmlns="" id="{4096D242-9F95-4E4A-844A-C6A85F463126}"/>
              </a:ext>
            </a:extLst>
          </p:cNvPr>
          <p:cNvSpPr txBox="1">
            <a:spLocks/>
          </p:cNvSpPr>
          <p:nvPr/>
        </p:nvSpPr>
        <p:spPr bwMode="auto">
          <a:xfrm>
            <a:off x="401965" y="1706298"/>
            <a:ext cx="1225302" cy="2851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algn="ctr" defTabSz="346075">
              <a:spcBef>
                <a:spcPct val="50000"/>
              </a:spcBef>
            </a:pPr>
            <a:r>
              <a:rPr kumimoji="0" lang="zh-TW" altLang="en-US" sz="17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理論與研究</a:t>
            </a:r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xmlns="" id="{9B204148-FA80-3342-8FCE-CC590C674E5D}"/>
              </a:ext>
            </a:extLst>
          </p:cNvPr>
          <p:cNvGrpSpPr/>
          <p:nvPr/>
        </p:nvGrpSpPr>
        <p:grpSpPr>
          <a:xfrm>
            <a:off x="222787" y="87220"/>
            <a:ext cx="10081120" cy="946081"/>
            <a:chOff x="378148" y="114320"/>
            <a:chExt cx="10081120" cy="946081"/>
          </a:xfrm>
        </p:grpSpPr>
        <p:sp>
          <p:nvSpPr>
            <p:cNvPr id="95" name="Rectangle 65">
              <a:extLst>
                <a:ext uri="{FF2B5EF4-FFF2-40B4-BE49-F238E27FC236}">
                  <a16:creationId xmlns:a16="http://schemas.microsoft.com/office/drawing/2014/main" xmlns="" id="{64759D58-8550-7F4F-8A91-BB2E3CB53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8" y="174948"/>
              <a:ext cx="1439863" cy="2651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347417">
                <a:defRPr/>
              </a:pPr>
              <a:r>
                <a:rPr kumimoji="0" lang="zh-TW" altLang="en-US" sz="2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教育目標</a:t>
              </a:r>
            </a:p>
          </p:txBody>
        </p:sp>
        <p:sp>
          <p:nvSpPr>
            <p:cNvPr id="96" name="文字方塊 95">
              <a:extLst>
                <a:ext uri="{FF2B5EF4-FFF2-40B4-BE49-F238E27FC236}">
                  <a16:creationId xmlns:a16="http://schemas.microsoft.com/office/drawing/2014/main" xmlns="" id="{A1B1FBD4-86C0-2F4F-A84E-3B429F9836A3}"/>
                </a:ext>
              </a:extLst>
            </p:cNvPr>
            <p:cNvSpPr txBox="1"/>
            <p:nvPr/>
          </p:nvSpPr>
          <p:spPr bwMode="auto">
            <a:xfrm>
              <a:off x="1924060" y="114320"/>
              <a:ext cx="8535208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18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以慈悲濟世精神為基石，培育具備服務、研究、督導管理能力之專業社會工作人員</a:t>
              </a:r>
            </a:p>
          </p:txBody>
        </p:sp>
        <p:sp>
          <p:nvSpPr>
            <p:cNvPr id="97" name="文字方塊 96">
              <a:extLst>
                <a:ext uri="{FF2B5EF4-FFF2-40B4-BE49-F238E27FC236}">
                  <a16:creationId xmlns:a16="http://schemas.microsoft.com/office/drawing/2014/main" xmlns="" id="{99A3962C-43AD-BA46-9C97-10132A7D4BBA}"/>
                </a:ext>
              </a:extLst>
            </p:cNvPr>
            <p:cNvSpPr txBox="1"/>
            <p:nvPr/>
          </p:nvSpPr>
          <p:spPr bwMode="auto">
            <a:xfrm>
              <a:off x="2375867" y="760363"/>
              <a:ext cx="1898650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理論與研究能力</a:t>
              </a:r>
            </a:p>
          </p:txBody>
        </p:sp>
        <p:sp>
          <p:nvSpPr>
            <p:cNvPr id="98" name="文字方塊 97">
              <a:extLst>
                <a:ext uri="{FF2B5EF4-FFF2-40B4-BE49-F238E27FC236}">
                  <a16:creationId xmlns:a16="http://schemas.microsoft.com/office/drawing/2014/main" xmlns="" id="{4677FD5E-527A-704D-859C-8722C42B1A87}"/>
                </a:ext>
              </a:extLst>
            </p:cNvPr>
            <p:cNvSpPr txBox="1"/>
            <p:nvPr/>
          </p:nvSpPr>
          <p:spPr bwMode="auto">
            <a:xfrm>
              <a:off x="4638054" y="769888"/>
              <a:ext cx="19700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6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  <a:sym typeface="Gill Sans" charset="0"/>
                </a:rPr>
                <a:t>服務領域精進能力 </a:t>
              </a:r>
              <a:endParaRPr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  <a:sym typeface="Gill Sans" charset="0"/>
              </a:endParaRPr>
            </a:p>
          </p:txBody>
        </p:sp>
        <p:sp>
          <p:nvSpPr>
            <p:cNvPr id="99" name="文字方塊 98">
              <a:extLst>
                <a:ext uri="{FF2B5EF4-FFF2-40B4-BE49-F238E27FC236}">
                  <a16:creationId xmlns:a16="http://schemas.microsoft.com/office/drawing/2014/main" xmlns="" id="{621F2624-A0B9-AA48-889A-7CA39D8E9620}"/>
                </a:ext>
              </a:extLst>
            </p:cNvPr>
            <p:cNvSpPr txBox="1"/>
            <p:nvPr/>
          </p:nvSpPr>
          <p:spPr bwMode="auto">
            <a:xfrm>
              <a:off x="7057404" y="760363"/>
              <a:ext cx="18176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督導與管理能力</a:t>
              </a:r>
            </a:p>
          </p:txBody>
        </p:sp>
        <p:sp>
          <p:nvSpPr>
            <p:cNvPr id="100" name="文字方塊 99">
              <a:extLst>
                <a:ext uri="{FF2B5EF4-FFF2-40B4-BE49-F238E27FC236}">
                  <a16:creationId xmlns:a16="http://schemas.microsoft.com/office/drawing/2014/main" xmlns="" id="{D98E9919-56C9-8649-B622-423D9A650363}"/>
                </a:ext>
              </a:extLst>
            </p:cNvPr>
            <p:cNvSpPr txBox="1"/>
            <p:nvPr/>
          </p:nvSpPr>
          <p:spPr bwMode="auto">
            <a:xfrm>
              <a:off x="378148" y="699840"/>
              <a:ext cx="1449388" cy="34448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核心能力</a:t>
              </a:r>
            </a:p>
          </p:txBody>
        </p: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xmlns="" id="{307D02BF-15AA-4B40-98EE-F93004B2DA5F}"/>
                </a:ext>
              </a:extLst>
            </p:cNvPr>
            <p:cNvCxnSpPr/>
            <p:nvPr/>
          </p:nvCxnSpPr>
          <p:spPr bwMode="auto">
            <a:xfrm>
              <a:off x="3179142" y="576213"/>
              <a:ext cx="49657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:a16="http://schemas.microsoft.com/office/drawing/2014/main" xmlns="" id="{70402E16-6735-5E41-8EB0-2D5DCE849AFB}"/>
                </a:ext>
              </a:extLst>
            </p:cNvPr>
            <p:cNvCxnSpPr/>
            <p:nvPr/>
          </p:nvCxnSpPr>
          <p:spPr bwMode="auto">
            <a:xfrm rot="5400000">
              <a:off x="3087861" y="663426"/>
              <a:ext cx="1841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04">
              <a:extLst>
                <a:ext uri="{FF2B5EF4-FFF2-40B4-BE49-F238E27FC236}">
                  <a16:creationId xmlns:a16="http://schemas.microsoft.com/office/drawing/2014/main" xmlns="" id="{448DA21B-D11B-2E4B-8D7A-8D7F43042E70}"/>
                </a:ext>
              </a:extLst>
            </p:cNvPr>
            <p:cNvCxnSpPr/>
            <p:nvPr/>
          </p:nvCxnSpPr>
          <p:spPr bwMode="auto">
            <a:xfrm rot="5400000">
              <a:off x="8052767" y="662632"/>
              <a:ext cx="184150" cy="31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05">
              <a:extLst>
                <a:ext uri="{FF2B5EF4-FFF2-40B4-BE49-F238E27FC236}">
                  <a16:creationId xmlns:a16="http://schemas.microsoft.com/office/drawing/2014/main" xmlns="" id="{5444A2F3-23F0-8A4C-9F34-73FAE7EFE0AA}"/>
                </a:ext>
              </a:extLst>
            </p:cNvPr>
            <p:cNvCxnSpPr/>
            <p:nvPr/>
          </p:nvCxnSpPr>
          <p:spPr bwMode="auto">
            <a:xfrm rot="5400000">
              <a:off x="5469904" y="622251"/>
              <a:ext cx="309563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Rectangle 6">
            <a:extLst>
              <a:ext uri="{FF2B5EF4-FFF2-40B4-BE49-F238E27FC236}">
                <a16:creationId xmlns:a16="http://schemas.microsoft.com/office/drawing/2014/main" xmlns="" id="{05D8EB63-3F8F-7945-9F05-B4628B0C9047}"/>
              </a:ext>
            </a:extLst>
          </p:cNvPr>
          <p:cNvSpPr>
            <a:spLocks/>
          </p:cNvSpPr>
          <p:nvPr/>
        </p:nvSpPr>
        <p:spPr bwMode="auto">
          <a:xfrm>
            <a:off x="2729464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必修上</a:t>
            </a:r>
          </a:p>
        </p:txBody>
      </p:sp>
      <p:sp>
        <p:nvSpPr>
          <p:cNvPr id="108" name="Rectangle 7">
            <a:extLst>
              <a:ext uri="{FF2B5EF4-FFF2-40B4-BE49-F238E27FC236}">
                <a16:creationId xmlns:a16="http://schemas.microsoft.com/office/drawing/2014/main" xmlns="" id="{CC75C2FA-DA55-3F4B-BD86-1C1238A77957}"/>
              </a:ext>
            </a:extLst>
          </p:cNvPr>
          <p:cNvSpPr>
            <a:spLocks/>
          </p:cNvSpPr>
          <p:nvPr/>
        </p:nvSpPr>
        <p:spPr bwMode="auto">
          <a:xfrm>
            <a:off x="4047178" y="1519047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必修下</a:t>
            </a:r>
          </a:p>
        </p:txBody>
      </p:sp>
      <p:sp>
        <p:nvSpPr>
          <p:cNvPr id="109" name="Rectangle 8">
            <a:extLst>
              <a:ext uri="{FF2B5EF4-FFF2-40B4-BE49-F238E27FC236}">
                <a16:creationId xmlns:a16="http://schemas.microsoft.com/office/drawing/2014/main" xmlns="" id="{A695EFFE-1350-9544-8F2F-5F40C5B9BAA9}"/>
              </a:ext>
            </a:extLst>
          </p:cNvPr>
          <p:cNvSpPr>
            <a:spLocks/>
          </p:cNvSpPr>
          <p:nvPr/>
        </p:nvSpPr>
        <p:spPr bwMode="auto">
          <a:xfrm>
            <a:off x="5147929" y="1540361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選修上</a:t>
            </a:r>
          </a:p>
        </p:txBody>
      </p:sp>
      <p:sp>
        <p:nvSpPr>
          <p:cNvPr id="110" name="Rectangle 12">
            <a:extLst>
              <a:ext uri="{FF2B5EF4-FFF2-40B4-BE49-F238E27FC236}">
                <a16:creationId xmlns:a16="http://schemas.microsoft.com/office/drawing/2014/main" xmlns="" id="{DF8BC619-9749-B242-B795-D86BCAB39075}"/>
              </a:ext>
            </a:extLst>
          </p:cNvPr>
          <p:cNvSpPr>
            <a:spLocks/>
          </p:cNvSpPr>
          <p:nvPr/>
        </p:nvSpPr>
        <p:spPr bwMode="auto">
          <a:xfrm>
            <a:off x="6642844" y="1509682"/>
            <a:ext cx="888375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選修下</a:t>
            </a:r>
          </a:p>
        </p:txBody>
      </p:sp>
      <p:sp>
        <p:nvSpPr>
          <p:cNvPr id="76" name="Rectangle 86"/>
          <p:cNvSpPr>
            <a:spLocks/>
          </p:cNvSpPr>
          <p:nvPr/>
        </p:nvSpPr>
        <p:spPr bwMode="auto">
          <a:xfrm>
            <a:off x="4188684" y="1833212"/>
            <a:ext cx="1242535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專題討論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)1</a:t>
            </a:r>
          </a:p>
        </p:txBody>
      </p:sp>
      <p:sp>
        <p:nvSpPr>
          <p:cNvPr id="75" name="文字方塊 74"/>
          <p:cNvSpPr txBox="1"/>
          <p:nvPr/>
        </p:nvSpPr>
        <p:spPr>
          <a:xfrm>
            <a:off x="9377154" y="706483"/>
            <a:ext cx="12680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適用</a:t>
            </a:r>
            <a:r>
              <a:rPr lang="en-US" altLang="zh-TW" sz="120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200"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</a:t>
            </a:r>
          </a:p>
        </p:txBody>
      </p:sp>
      <p:sp>
        <p:nvSpPr>
          <p:cNvPr id="77" name="Rectangle 108">
            <a:extLst>
              <a:ext uri="{FF2B5EF4-FFF2-40B4-BE49-F238E27FC236}">
                <a16:creationId xmlns:a16="http://schemas.microsoft.com/office/drawing/2014/main" xmlns="" id="{C138FDDD-EED6-D547-A93E-2722E1DD1FD6}"/>
              </a:ext>
            </a:extLst>
          </p:cNvPr>
          <p:cNvSpPr>
            <a:spLocks/>
          </p:cNvSpPr>
          <p:nvPr/>
        </p:nvSpPr>
        <p:spPr bwMode="auto">
          <a:xfrm>
            <a:off x="5270206" y="4933799"/>
            <a:ext cx="1370889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9" name="Rectangle 108">
            <a:extLst>
              <a:ext uri="{FF2B5EF4-FFF2-40B4-BE49-F238E27FC236}">
                <a16:creationId xmlns:a16="http://schemas.microsoft.com/office/drawing/2014/main" xmlns="" id="{1E01BEA6-C54C-FB49-A44F-F725D4CD89C7}"/>
              </a:ext>
            </a:extLst>
          </p:cNvPr>
          <p:cNvSpPr>
            <a:spLocks/>
          </p:cNvSpPr>
          <p:nvPr/>
        </p:nvSpPr>
        <p:spPr bwMode="auto">
          <a:xfrm>
            <a:off x="5271351" y="3042671"/>
            <a:ext cx="1370889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0" name="Rectangle 108">
            <a:extLst>
              <a:ext uri="{FF2B5EF4-FFF2-40B4-BE49-F238E27FC236}">
                <a16:creationId xmlns:a16="http://schemas.microsoft.com/office/drawing/2014/main" xmlns="" id="{1952BAB9-3DCD-1B4B-B143-8C5962A570F5}"/>
              </a:ext>
            </a:extLst>
          </p:cNvPr>
          <p:cNvSpPr>
            <a:spLocks/>
          </p:cNvSpPr>
          <p:nvPr/>
        </p:nvSpPr>
        <p:spPr bwMode="auto">
          <a:xfrm>
            <a:off x="6730184" y="3866418"/>
            <a:ext cx="1370889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國際社會工作專題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86" name="Rectangle 102">
            <a:extLst>
              <a:ext uri="{FF2B5EF4-FFF2-40B4-BE49-F238E27FC236}">
                <a16:creationId xmlns:a16="http://schemas.microsoft.com/office/drawing/2014/main" xmlns="" id="{E1A2D5B7-678D-B544-8C93-4830AC58CEF1}"/>
              </a:ext>
            </a:extLst>
          </p:cNvPr>
          <p:cNvSpPr>
            <a:spLocks/>
          </p:cNvSpPr>
          <p:nvPr/>
        </p:nvSpPr>
        <p:spPr bwMode="auto">
          <a:xfrm>
            <a:off x="6818586" y="2910068"/>
            <a:ext cx="1338882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7" name="Rectangle 102">
            <a:extLst>
              <a:ext uri="{FF2B5EF4-FFF2-40B4-BE49-F238E27FC236}">
                <a16:creationId xmlns:a16="http://schemas.microsoft.com/office/drawing/2014/main" xmlns="" id="{184200E4-D816-8D4A-B96F-4EDEB1DF1F4D}"/>
              </a:ext>
            </a:extLst>
          </p:cNvPr>
          <p:cNvSpPr>
            <a:spLocks/>
          </p:cNvSpPr>
          <p:nvPr/>
        </p:nvSpPr>
        <p:spPr bwMode="auto">
          <a:xfrm>
            <a:off x="6809626" y="3128279"/>
            <a:ext cx="1338882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8" name="Rectangle 102">
            <a:extLst>
              <a:ext uri="{FF2B5EF4-FFF2-40B4-BE49-F238E27FC236}">
                <a16:creationId xmlns:a16="http://schemas.microsoft.com/office/drawing/2014/main" xmlns="" id="{EE866E3A-1EA1-C64D-9241-5826F1E2F9DE}"/>
              </a:ext>
            </a:extLst>
          </p:cNvPr>
          <p:cNvSpPr>
            <a:spLocks/>
          </p:cNvSpPr>
          <p:nvPr/>
        </p:nvSpPr>
        <p:spPr bwMode="auto">
          <a:xfrm>
            <a:off x="6818586" y="3330712"/>
            <a:ext cx="1338882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Pages>0</Pages>
  <Words>329</Words>
  <Characters>0</Characters>
  <Application>Microsoft Office PowerPoint</Application>
  <PresentationFormat>自訂</PresentationFormat>
  <Lines>0</Lines>
  <Paragraphs>53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TCUSER</cp:lastModifiedBy>
  <cp:revision>256</cp:revision>
  <cp:lastPrinted>2016-04-19T06:59:51Z</cp:lastPrinted>
  <dcterms:modified xsi:type="dcterms:W3CDTF">2022-05-30T03:35:15Z</dcterms:modified>
</cp:coreProperties>
</file>