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</p:sldMasterIdLst>
  <p:handoutMasterIdLst>
    <p:handoutMasterId r:id="rId15"/>
  </p:handoutMasterIdLst>
  <p:sldIdLst>
    <p:sldId id="256" r:id="rId14"/>
  </p:sldIdLst>
  <p:sldSz cx="10693400" cy="7561263"/>
  <p:notesSz cx="9928225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1pPr>
    <a:lvl2pPr marL="171450" indent="285750" algn="l" rtl="0" fontAlgn="base">
      <a:spcBef>
        <a:spcPct val="0"/>
      </a:spcBef>
      <a:spcAft>
        <a:spcPct val="0"/>
      </a:spcAft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2pPr>
    <a:lvl3pPr marL="342900" indent="571500" algn="l" rtl="0" fontAlgn="base">
      <a:spcBef>
        <a:spcPct val="0"/>
      </a:spcBef>
      <a:spcAft>
        <a:spcPct val="0"/>
      </a:spcAft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3pPr>
    <a:lvl4pPr marL="514350" indent="857250" algn="l" rtl="0" fontAlgn="base">
      <a:spcBef>
        <a:spcPct val="0"/>
      </a:spcBef>
      <a:spcAft>
        <a:spcPct val="0"/>
      </a:spcAft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4pPr>
    <a:lvl5pPr marL="685800" indent="1143000" algn="l" rtl="0" fontAlgn="base">
      <a:spcBef>
        <a:spcPct val="0"/>
      </a:spcBef>
      <a:spcAft>
        <a:spcPct val="0"/>
      </a:spcAft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5pPr>
    <a:lvl6pPr marL="2286000" algn="l" defTabSz="914400" rtl="0" eaLnBrk="1" latinLnBrk="0" hangingPunct="1"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6pPr>
    <a:lvl7pPr marL="2743200" algn="l" defTabSz="914400" rtl="0" eaLnBrk="1" latinLnBrk="0" hangingPunct="1"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7pPr>
    <a:lvl8pPr marL="3200400" algn="l" defTabSz="914400" rtl="0" eaLnBrk="1" latinLnBrk="0" hangingPunct="1"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8pPr>
    <a:lvl9pPr marL="3657600" algn="l" defTabSz="914400" rtl="0" eaLnBrk="1" latinLnBrk="0" hangingPunct="1"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7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07" autoAdjust="0"/>
    <p:restoredTop sz="96281" autoAdjust="0"/>
  </p:normalViewPr>
  <p:slideViewPr>
    <p:cSldViewPr>
      <p:cViewPr>
        <p:scale>
          <a:sx n="100" d="100"/>
          <a:sy n="100" d="100"/>
        </p:scale>
        <p:origin x="-1926" y="-204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4302120" cy="33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8" tIns="47778" rIns="95558" bIns="47778" numCol="1" anchor="t" anchorCtr="0" compatLnSpc="1">
            <a:prstTxWarp prst="textNoShape">
              <a:avLst/>
            </a:prstTxWarp>
          </a:bodyPr>
          <a:lstStyle>
            <a:lvl1pPr algn="l" defTabSz="955798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 bwMode="auto">
          <a:xfrm>
            <a:off x="5623882" y="0"/>
            <a:ext cx="4302120" cy="33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8" tIns="47778" rIns="95558" bIns="47778" numCol="1" anchor="t" anchorCtr="0" compatLnSpc="1">
            <a:prstTxWarp prst="textNoShape">
              <a:avLst/>
            </a:prstTxWarp>
          </a:bodyPr>
          <a:lstStyle>
            <a:lvl1pPr algn="r" defTabSz="955798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fld id="{332B0189-F0F8-4893-A816-66716B4F1433}" type="datetimeFigureOut">
              <a:rPr lang="zh-TW" altLang="en-US"/>
              <a:pPr>
                <a:defRPr/>
              </a:pPr>
              <a:t>2022/5/30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 bwMode="auto">
          <a:xfrm>
            <a:off x="1" y="6456069"/>
            <a:ext cx="4302120" cy="34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8" tIns="47778" rIns="95558" bIns="47778" numCol="1" anchor="b" anchorCtr="0" compatLnSpc="1">
            <a:prstTxWarp prst="textNoShape">
              <a:avLst/>
            </a:prstTxWarp>
          </a:bodyPr>
          <a:lstStyle>
            <a:lvl1pPr algn="l" defTabSz="955798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 bwMode="auto">
          <a:xfrm>
            <a:off x="5623882" y="6456069"/>
            <a:ext cx="4302120" cy="34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8" tIns="47778" rIns="95558" bIns="47778" numCol="1" anchor="b" anchorCtr="0" compatLnSpc="1">
            <a:prstTxWarp prst="textNoShape">
              <a:avLst/>
            </a:prstTxWarp>
          </a:bodyPr>
          <a:lstStyle>
            <a:lvl1pPr algn="r" defTabSz="955798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fld id="{EFBCA39C-A39C-4FEF-A4A9-453341F40FC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9975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1488734"/>
            <a:ext cx="2142334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939153" y="1488734"/>
            <a:ext cx="2142923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09470" y="877723"/>
            <a:ext cx="2223077" cy="242464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877723"/>
            <a:ext cx="6612651" cy="242464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09470" y="135780"/>
            <a:ext cx="2223077" cy="461652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135780"/>
            <a:ext cx="6612651" cy="461652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1488734"/>
            <a:ext cx="4417864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3" y="1488734"/>
            <a:ext cx="4417864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09470" y="135780"/>
            <a:ext cx="2223077" cy="461652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135780"/>
            <a:ext cx="6612651" cy="461652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652579" y="1488734"/>
            <a:ext cx="1961400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70558" y="1488734"/>
            <a:ext cx="1961989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09470" y="135780"/>
            <a:ext cx="2223077" cy="461652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135780"/>
            <a:ext cx="6612651" cy="461652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1488734"/>
            <a:ext cx="2142334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939153" y="1488734"/>
            <a:ext cx="2142923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09470" y="135780"/>
            <a:ext cx="2223077" cy="461652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135780"/>
            <a:ext cx="6612651" cy="461652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8639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2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1222022"/>
            <a:ext cx="2333877" cy="345633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6945052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  <a:prstGeom prst="rect">
            <a:avLst/>
          </a:prstGeom>
        </p:spPr>
        <p:txBody>
          <a:bodyPr lIns="34336" tIns="17168" rIns="34336" bIns="17168"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678901"/>
            <a:ext cx="4417864" cy="387458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3" y="678901"/>
            <a:ext cx="4417864" cy="387458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  <a:prstGeom prst="rect">
            <a:avLst/>
          </a:prstGeom>
        </p:spPr>
        <p:txBody>
          <a:bodyPr lIns="34336" tIns="17168" rIns="34336" bIns="17168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  <a:prstGeom prst="rect">
            <a:avLst/>
          </a:prstGeom>
        </p:spPr>
        <p:txBody>
          <a:bodyPr lIns="34336" tIns="17168" rIns="34336" bIns="17168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209732"/>
            <a:ext cx="2333877" cy="4343756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209732"/>
            <a:ext cx="6945052" cy="4343756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8639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2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2696208"/>
            <a:ext cx="4417864" cy="606162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3" y="2696208"/>
            <a:ext cx="4417864" cy="606162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1222022"/>
            <a:ext cx="2333877" cy="364667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6945052" cy="3646670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8639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2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1222022"/>
            <a:ext cx="2333877" cy="364667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6945052" cy="3646670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2633167"/>
            <a:ext cx="2640346" cy="176999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37164" y="2633167"/>
            <a:ext cx="2640935" cy="176999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743782" y="819531"/>
            <a:ext cx="1334318" cy="358362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819531"/>
            <a:ext cx="3946963" cy="358362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2633167"/>
            <a:ext cx="2640346" cy="176999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37164" y="2633167"/>
            <a:ext cx="2640935" cy="176999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743782" y="819531"/>
            <a:ext cx="1334318" cy="358362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819531"/>
            <a:ext cx="3946963" cy="358362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8639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2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135780"/>
            <a:ext cx="2333877" cy="45425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35780"/>
            <a:ext cx="6945052" cy="4542577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  <a:prstGeom prst="rect">
            <a:avLst/>
          </a:prstGeom>
        </p:spPr>
        <p:txBody>
          <a:bodyPr lIns="34336" tIns="17168" rIns="34336" bIns="17168"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8639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2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  <a:prstGeom prst="rect">
            <a:avLst/>
          </a:prstGeom>
        </p:spPr>
        <p:txBody>
          <a:bodyPr lIns="34336" tIns="17168" rIns="34336" bIns="17168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  <a:prstGeom prst="rect">
            <a:avLst/>
          </a:prstGeom>
        </p:spPr>
        <p:txBody>
          <a:bodyPr lIns="34336" tIns="17168" rIns="34336" bIns="17168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209732"/>
            <a:ext cx="2333877" cy="446862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209732"/>
            <a:ext cx="6945052" cy="446862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266825"/>
            <a:ext cx="9169400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3892550"/>
            <a:ext cx="9169400" cy="874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95263"/>
            <a:ext cx="9169400" cy="189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149475"/>
            <a:ext cx="4476750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0" r:id="rId2"/>
    <p:sldLayoutId id="2147483769" r:id="rId3"/>
    <p:sldLayoutId id="2147483768" r:id="rId4"/>
    <p:sldLayoutId id="2147483767" r:id="rId5"/>
    <p:sldLayoutId id="2147483766" r:id="rId6"/>
    <p:sldLayoutId id="2147483765" r:id="rId7"/>
    <p:sldLayoutId id="2147483764" r:id="rId8"/>
    <p:sldLayoutId id="2147483763" r:id="rId9"/>
    <p:sldLayoutId id="2147483762" r:id="rId10"/>
    <p:sldLayoutId id="2147483761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1950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28638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695325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62013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28700" indent="-260350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01750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73429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45107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16786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95263"/>
            <a:ext cx="9169400" cy="189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2390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149475"/>
            <a:ext cx="9169400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1" r:id="rId2"/>
    <p:sldLayoutId id="2147483780" r:id="rId3"/>
    <p:sldLayoutId id="2147483779" r:id="rId4"/>
    <p:sldLayoutId id="2147483778" r:id="rId5"/>
    <p:sldLayoutId id="2147483777" r:id="rId6"/>
    <p:sldLayoutId id="2147483776" r:id="rId7"/>
    <p:sldLayoutId id="2147483775" r:id="rId8"/>
    <p:sldLayoutId id="2147483774" r:id="rId9"/>
    <p:sldLayoutId id="2147483773" r:id="rId10"/>
    <p:sldLayoutId id="2147483772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1950" indent="-2619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28638" indent="-2619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695325" indent="-2619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62013" indent="-2619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28700" indent="-260350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01750" indent="-261691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73429" indent="-261691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45107" indent="-261691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16786" indent="-261691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95263"/>
            <a:ext cx="9169400" cy="189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361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27713" y="2149475"/>
            <a:ext cx="4103687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2" r:id="rId2"/>
    <p:sldLayoutId id="2147483791" r:id="rId3"/>
    <p:sldLayoutId id="2147483790" r:id="rId4"/>
    <p:sldLayoutId id="2147483789" r:id="rId5"/>
    <p:sldLayoutId id="2147483788" r:id="rId6"/>
    <p:sldLayoutId id="2147483787" r:id="rId7"/>
    <p:sldLayoutId id="2147483786" r:id="rId8"/>
    <p:sldLayoutId id="2147483785" r:id="rId9"/>
    <p:sldLayoutId id="2147483784" r:id="rId10"/>
    <p:sldLayoutId id="2147483783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1950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28638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695325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62013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28700" indent="-260350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01750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73429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45107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16786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149475"/>
            <a:ext cx="4476750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  <p:sp>
        <p:nvSpPr>
          <p:cNvPr id="14848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95263"/>
            <a:ext cx="9169400" cy="189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3" r:id="rId2"/>
    <p:sldLayoutId id="2147483802" r:id="rId3"/>
    <p:sldLayoutId id="2147483801" r:id="rId4"/>
    <p:sldLayoutId id="2147483800" r:id="rId5"/>
    <p:sldLayoutId id="2147483799" r:id="rId6"/>
    <p:sldLayoutId id="2147483798" r:id="rId7"/>
    <p:sldLayoutId id="2147483797" r:id="rId8"/>
    <p:sldLayoutId id="2147483796" r:id="rId9"/>
    <p:sldLayoutId id="2147483795" r:id="rId10"/>
    <p:sldLayoutId id="2147483794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1950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28638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695325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62013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28700" indent="-260350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01750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73429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45107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16786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303463"/>
            <a:ext cx="9169400" cy="2954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79488"/>
            <a:ext cx="9169400" cy="559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00050" indent="-298450" algn="l" defTabSz="341313" rtl="0" eaLnBrk="0" fontAlgn="base" hangingPunct="0">
        <a:spcBef>
          <a:spcPts val="2738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66738" indent="-300038" algn="l" defTabSz="341313" rtl="0" eaLnBrk="0" fontAlgn="base" hangingPunct="0">
        <a:spcBef>
          <a:spcPts val="2738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2pPr>
      <a:lvl3pPr marL="733425" indent="-298450" algn="l" defTabSz="341313" rtl="0" eaLnBrk="0" fontAlgn="base" hangingPunct="0">
        <a:spcBef>
          <a:spcPts val="2738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3pPr>
      <a:lvl4pPr marL="900113" indent="-300038" algn="l" defTabSz="341313" rtl="0" eaLnBrk="0" fontAlgn="base" hangingPunct="0">
        <a:spcBef>
          <a:spcPts val="2738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4pPr>
      <a:lvl5pPr marL="1066800" indent="-298450" algn="l" defTabSz="341313" rtl="0" eaLnBrk="0" fontAlgn="base" hangingPunct="0">
        <a:spcBef>
          <a:spcPts val="2738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5pPr>
      <a:lvl6pPr marL="1239305" indent="-299245" algn="l" defTabSz="342761" rtl="0" fontAlgn="base">
        <a:spcBef>
          <a:spcPts val="2737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6pPr>
      <a:lvl7pPr marL="1410984" indent="-299245" algn="l" defTabSz="342761" rtl="0" fontAlgn="base">
        <a:spcBef>
          <a:spcPts val="2737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7pPr>
      <a:lvl8pPr marL="1582662" indent="-299245" algn="l" defTabSz="342761" rtl="0" fontAlgn="base">
        <a:spcBef>
          <a:spcPts val="2737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8pPr>
      <a:lvl9pPr marL="1754341" indent="-299245" algn="l" defTabSz="342761" rtl="0" fontAlgn="base">
        <a:spcBef>
          <a:spcPts val="2737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713413"/>
            <a:ext cx="9169400" cy="1316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713413"/>
            <a:ext cx="9169400" cy="1316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5" r:id="rId2"/>
    <p:sldLayoutId id="2147483714" r:id="rId3"/>
    <p:sldLayoutId id="2147483713" r:id="rId4"/>
    <p:sldLayoutId id="2147483712" r:id="rId5"/>
    <p:sldLayoutId id="2147483711" r:id="rId6"/>
    <p:sldLayoutId id="2147483710" r:id="rId7"/>
    <p:sldLayoutId id="2147483709" r:id="rId8"/>
    <p:sldLayoutId id="2147483708" r:id="rId9"/>
    <p:sldLayoutId id="2147483707" r:id="rId10"/>
    <p:sldLayoutId id="2147483706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182688"/>
            <a:ext cx="5503863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3800475"/>
            <a:ext cx="5503863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6" r:id="rId2"/>
    <p:sldLayoutId id="2147483725" r:id="rId3"/>
    <p:sldLayoutId id="2147483724" r:id="rId4"/>
    <p:sldLayoutId id="2147483723" r:id="rId5"/>
    <p:sldLayoutId id="2147483722" r:id="rId6"/>
    <p:sldLayoutId id="2147483721" r:id="rId7"/>
    <p:sldLayoutId id="2147483720" r:id="rId8"/>
    <p:sldLayoutId id="2147483719" r:id="rId9"/>
    <p:sldLayoutId id="2147483718" r:id="rId10"/>
    <p:sldLayoutId id="2147483717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182688"/>
            <a:ext cx="5503863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3800475"/>
            <a:ext cx="5503863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7" r:id="rId2"/>
    <p:sldLayoutId id="2147483736" r:id="rId3"/>
    <p:sldLayoutId id="2147483735" r:id="rId4"/>
    <p:sldLayoutId id="2147483734" r:id="rId5"/>
    <p:sldLayoutId id="2147483733" r:id="rId6"/>
    <p:sldLayoutId id="2147483732" r:id="rId7"/>
    <p:sldLayoutId id="2147483731" r:id="rId8"/>
    <p:sldLayoutId id="2147483730" r:id="rId9"/>
    <p:sldLayoutId id="2147483729" r:id="rId10"/>
    <p:sldLayoutId id="2147483728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195263"/>
            <a:ext cx="8512175" cy="189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8" r:id="rId2"/>
    <p:sldLayoutId id="2147483747" r:id="rId3"/>
    <p:sldLayoutId id="2147483746" r:id="rId4"/>
    <p:sldLayoutId id="2147483745" r:id="rId5"/>
    <p:sldLayoutId id="2147483744" r:id="rId6"/>
    <p:sldLayoutId id="2147483743" r:id="rId7"/>
    <p:sldLayoutId id="2147483742" r:id="rId8"/>
    <p:sldLayoutId id="2147483741" r:id="rId9"/>
    <p:sldLayoutId id="2147483740" r:id="rId10"/>
    <p:sldLayoutId id="2147483739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17513" indent="-298450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85788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2pPr>
      <a:lvl3pPr marL="754063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3pPr>
      <a:lvl4pPr marL="919163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4pPr>
      <a:lvl5pPr marL="1087438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5pPr>
      <a:lvl6pPr marL="1259573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6pPr>
      <a:lvl7pPr marL="1431251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7pPr>
      <a:lvl8pPr marL="1602930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8pPr>
      <a:lvl9pPr marL="1774608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9" r:id="rId2"/>
    <p:sldLayoutId id="2147483758" r:id="rId3"/>
    <p:sldLayoutId id="2147483757" r:id="rId4"/>
    <p:sldLayoutId id="2147483756" r:id="rId5"/>
    <p:sldLayoutId id="2147483755" r:id="rId6"/>
    <p:sldLayoutId id="2147483754" r:id="rId7"/>
    <p:sldLayoutId id="2147483753" r:id="rId8"/>
    <p:sldLayoutId id="2147483752" r:id="rId9"/>
    <p:sldLayoutId id="2147483751" r:id="rId10"/>
    <p:sldLayoutId id="2147483750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17513" indent="-298450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85788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2pPr>
      <a:lvl3pPr marL="754063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3pPr>
      <a:lvl4pPr marL="919163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4pPr>
      <a:lvl5pPr marL="1087438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5pPr>
      <a:lvl6pPr marL="1259573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6pPr>
      <a:lvl7pPr marL="1431251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7pPr>
      <a:lvl8pPr marL="1602930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8pPr>
      <a:lvl9pPr marL="1774608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13" name="Rectangle 34"/>
          <p:cNvSpPr>
            <a:spLocks/>
          </p:cNvSpPr>
          <p:nvPr/>
        </p:nvSpPr>
        <p:spPr bwMode="auto">
          <a:xfrm>
            <a:off x="4347291" y="6612539"/>
            <a:ext cx="1105126" cy="10401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endParaRPr kumimoji="0" lang="zh-TW" altLang="en-US" sz="7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14" name="Rectangle 35"/>
          <p:cNvSpPr>
            <a:spLocks/>
          </p:cNvSpPr>
          <p:nvPr/>
        </p:nvSpPr>
        <p:spPr bwMode="auto">
          <a:xfrm>
            <a:off x="3378915" y="6620142"/>
            <a:ext cx="947705" cy="10386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endParaRPr kumimoji="0" lang="en-US" altLang="zh-TW" sz="700" b="1">
              <a:solidFill>
                <a:srgbClr val="273E7B"/>
              </a:solidFill>
              <a:latin typeface="微軟正黑體"/>
              <a:ea typeface="微軟正黑體"/>
              <a:cs typeface="微軟正黑體"/>
            </a:endParaRPr>
          </a:p>
        </p:txBody>
      </p:sp>
      <p:grpSp>
        <p:nvGrpSpPr>
          <p:cNvPr id="161793" name="群組 2"/>
          <p:cNvGrpSpPr>
            <a:grpSpLocks/>
          </p:cNvGrpSpPr>
          <p:nvPr/>
        </p:nvGrpSpPr>
        <p:grpSpPr bwMode="auto">
          <a:xfrm>
            <a:off x="190806" y="108223"/>
            <a:ext cx="8470803" cy="1453822"/>
            <a:chOff x="303853" y="148429"/>
            <a:chExt cx="8470700" cy="1453022"/>
          </a:xfrm>
        </p:grpSpPr>
        <p:sp>
          <p:nvSpPr>
            <p:cNvPr id="161859" name="Rectangle 7"/>
            <p:cNvSpPr>
              <a:spLocks/>
            </p:cNvSpPr>
            <p:nvPr/>
          </p:nvSpPr>
          <p:spPr bwMode="auto">
            <a:xfrm>
              <a:off x="1427285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一上</a:t>
              </a:r>
            </a:p>
          </p:txBody>
        </p:sp>
        <p:sp>
          <p:nvSpPr>
            <p:cNvPr id="161860" name="Rectangle 13"/>
            <p:cNvSpPr>
              <a:spLocks/>
            </p:cNvSpPr>
            <p:nvPr/>
          </p:nvSpPr>
          <p:spPr bwMode="auto">
            <a:xfrm>
              <a:off x="2254373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一下</a:t>
              </a:r>
            </a:p>
          </p:txBody>
        </p:sp>
        <p:sp>
          <p:nvSpPr>
            <p:cNvPr id="161861" name="Rectangle 19"/>
            <p:cNvSpPr>
              <a:spLocks/>
            </p:cNvSpPr>
            <p:nvPr/>
          </p:nvSpPr>
          <p:spPr bwMode="auto">
            <a:xfrm>
              <a:off x="3135024" y="1392241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二上</a:t>
              </a:r>
            </a:p>
          </p:txBody>
        </p:sp>
        <p:sp>
          <p:nvSpPr>
            <p:cNvPr id="161862" name="Rectangle 23"/>
            <p:cNvSpPr>
              <a:spLocks/>
            </p:cNvSpPr>
            <p:nvPr/>
          </p:nvSpPr>
          <p:spPr bwMode="auto">
            <a:xfrm>
              <a:off x="3991200" y="1392241"/>
              <a:ext cx="541338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二下</a:t>
              </a:r>
            </a:p>
          </p:txBody>
        </p:sp>
        <p:sp>
          <p:nvSpPr>
            <p:cNvPr id="161863" name="Rectangle 36"/>
            <p:cNvSpPr>
              <a:spLocks/>
            </p:cNvSpPr>
            <p:nvPr/>
          </p:nvSpPr>
          <p:spPr bwMode="auto">
            <a:xfrm>
              <a:off x="4961455" y="1416785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三上</a:t>
              </a:r>
            </a:p>
          </p:txBody>
        </p:sp>
        <p:sp>
          <p:nvSpPr>
            <p:cNvPr id="161864" name="Rectangle 42"/>
            <p:cNvSpPr>
              <a:spLocks/>
            </p:cNvSpPr>
            <p:nvPr/>
          </p:nvSpPr>
          <p:spPr bwMode="auto">
            <a:xfrm>
              <a:off x="6133735" y="1404874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三下</a:t>
              </a:r>
            </a:p>
          </p:txBody>
        </p:sp>
        <p:sp>
          <p:nvSpPr>
            <p:cNvPr id="161865" name="Rectangle 48"/>
            <p:cNvSpPr>
              <a:spLocks/>
            </p:cNvSpPr>
            <p:nvPr/>
          </p:nvSpPr>
          <p:spPr bwMode="auto">
            <a:xfrm>
              <a:off x="7275391" y="1385820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四上</a:t>
              </a:r>
            </a:p>
          </p:txBody>
        </p:sp>
        <p:sp>
          <p:nvSpPr>
            <p:cNvPr id="161866" name="Rectangle 51"/>
            <p:cNvSpPr>
              <a:spLocks/>
            </p:cNvSpPr>
            <p:nvPr/>
          </p:nvSpPr>
          <p:spPr bwMode="auto">
            <a:xfrm>
              <a:off x="8231628" y="1391996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四下</a:t>
              </a:r>
            </a:p>
          </p:txBody>
        </p:sp>
        <p:sp>
          <p:nvSpPr>
            <p:cNvPr id="161867" name="Rectangle 103"/>
            <p:cNvSpPr>
              <a:spLocks/>
            </p:cNvSpPr>
            <p:nvPr/>
          </p:nvSpPr>
          <p:spPr bwMode="auto">
            <a:xfrm>
              <a:off x="303853" y="245169"/>
              <a:ext cx="1025525" cy="307777"/>
            </a:xfrm>
            <a:prstGeom prst="rect">
              <a:avLst/>
            </a:prstGeom>
            <a:noFill/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20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教育目標</a:t>
              </a:r>
            </a:p>
          </p:txBody>
        </p:sp>
        <p:sp>
          <p:nvSpPr>
            <p:cNvPr id="78" name="文字方塊 77"/>
            <p:cNvSpPr txBox="1"/>
            <p:nvPr/>
          </p:nvSpPr>
          <p:spPr>
            <a:xfrm>
              <a:off x="2489136" y="148429"/>
              <a:ext cx="4786255" cy="39983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r>
                <a:rPr lang="zh-TW" altLang="en-US" sz="20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  <a:cs typeface="Calibri" pitchFamily="34" charset="0"/>
                </a:rPr>
                <a:t>培育具有慈悲濟世精神的專業社工人員</a:t>
              </a:r>
              <a:endParaRPr lang="zh-TW" altLang="en-US" sz="2000" b="1" dirty="0">
                <a:solidFill>
                  <a:schemeClr val="tx1"/>
                </a:solidFill>
                <a:latin typeface="Arial" charset="0"/>
                <a:ea typeface="標楷體" pitchFamily="65" charset="-120"/>
                <a:cs typeface="Calibri" pitchFamily="34" charset="0"/>
              </a:endParaRPr>
            </a:p>
          </p:txBody>
        </p:sp>
        <p:cxnSp>
          <p:nvCxnSpPr>
            <p:cNvPr id="161870" name="直線接點 88"/>
            <p:cNvCxnSpPr>
              <a:cxnSpLocks noChangeShapeType="1"/>
              <a:stCxn id="78" idx="2"/>
            </p:cNvCxnSpPr>
            <p:nvPr/>
          </p:nvCxnSpPr>
          <p:spPr bwMode="auto">
            <a:xfrm rot="5400000">
              <a:off x="4707360" y="616378"/>
              <a:ext cx="242832" cy="107155"/>
            </a:xfrm>
            <a:prstGeom prst="line">
              <a:avLst/>
            </a:prstGeom>
            <a:noFill/>
            <a:ln w="25400" algn="ctr">
              <a:noFill/>
              <a:round/>
              <a:headEnd/>
              <a:tailEnd/>
            </a:ln>
          </p:spPr>
        </p:cxnSp>
        <p:cxnSp>
          <p:nvCxnSpPr>
            <p:cNvPr id="161871" name="直線接點 90"/>
            <p:cNvCxnSpPr>
              <a:cxnSpLocks noChangeShapeType="1"/>
            </p:cNvCxnSpPr>
            <p:nvPr/>
          </p:nvCxnSpPr>
          <p:spPr bwMode="auto">
            <a:xfrm rot="5400000">
              <a:off x="4725218" y="943225"/>
              <a:ext cx="385708" cy="1588"/>
            </a:xfrm>
            <a:prstGeom prst="line">
              <a:avLst/>
            </a:prstGeom>
            <a:noFill/>
            <a:ln w="25400" algn="ctr">
              <a:noFill/>
              <a:round/>
              <a:headEnd/>
              <a:tailEnd/>
            </a:ln>
          </p:spPr>
        </p:cxnSp>
        <p:sp>
          <p:nvSpPr>
            <p:cNvPr id="99" name="文字方塊 98"/>
            <p:cNvSpPr txBox="1"/>
            <p:nvPr/>
          </p:nvSpPr>
          <p:spPr>
            <a:xfrm>
              <a:off x="1487593" y="905249"/>
              <a:ext cx="1492041" cy="461411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TW" altLang="en-US" sz="1200" b="1" dirty="0">
                  <a:latin typeface="微軟正黑體" pitchFamily="34" charset="-120"/>
                  <a:ea typeface="微軟正黑體" pitchFamily="34" charset="-120"/>
                </a:rPr>
                <a:t>具備社會工作專業熱忱、倫理與責任</a:t>
              </a:r>
            </a:p>
          </p:txBody>
        </p:sp>
        <p:sp>
          <p:nvSpPr>
            <p:cNvPr id="100" name="文字方塊 99"/>
            <p:cNvSpPr txBox="1"/>
            <p:nvPr/>
          </p:nvSpPr>
          <p:spPr>
            <a:xfrm>
              <a:off x="3189294" y="917866"/>
              <a:ext cx="1444608" cy="461709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zh-TW" altLang="en-US" sz="1200" b="1" dirty="0">
                  <a:latin typeface="微軟正黑體" pitchFamily="34" charset="-120"/>
                  <a:ea typeface="微軟正黑體" pitchFamily="34" charset="-120"/>
                  <a:cs typeface="Calibri" pitchFamily="34" charset="0"/>
                </a:rPr>
                <a:t>具備社會工作與社會福利專業知識 </a:t>
              </a:r>
              <a:endParaRPr lang="zh-TW" altLang="en-US" sz="1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新細明體" pitchFamily="18" charset="-120"/>
              </a:endParaRPr>
            </a:p>
          </p:txBody>
        </p:sp>
        <p:sp>
          <p:nvSpPr>
            <p:cNvPr id="103" name="文字方塊 102"/>
            <p:cNvSpPr txBox="1"/>
            <p:nvPr/>
          </p:nvSpPr>
          <p:spPr>
            <a:xfrm>
              <a:off x="4913508" y="904847"/>
              <a:ext cx="1871639" cy="461709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zh-TW" altLang="en-US" sz="1200" b="1" dirty="0">
                  <a:latin typeface="微軟正黑體" pitchFamily="34" charset="-120"/>
                  <a:ea typeface="微軟正黑體" pitchFamily="34" charset="-120"/>
                </a:rPr>
                <a:t>具備個案、團體、社區實務所需的專業技術能力</a:t>
              </a:r>
            </a:p>
          </p:txBody>
        </p:sp>
        <p:cxnSp>
          <p:nvCxnSpPr>
            <p:cNvPr id="161875" name="直線單箭頭接點 104"/>
            <p:cNvCxnSpPr>
              <a:cxnSpLocks noChangeShapeType="1"/>
              <a:stCxn id="78" idx="2"/>
              <a:endCxn id="100" idx="0"/>
            </p:cNvCxnSpPr>
            <p:nvPr/>
          </p:nvCxnSpPr>
          <p:spPr bwMode="auto">
            <a:xfrm flipH="1">
              <a:off x="3911598" y="548259"/>
              <a:ext cx="970666" cy="369608"/>
            </a:xfrm>
            <a:prstGeom prst="straightConnector1">
              <a:avLst/>
            </a:prstGeom>
            <a:noFill/>
            <a:ln w="25400" algn="ctr">
              <a:noFill/>
              <a:round/>
              <a:headEnd/>
              <a:tailEnd type="arrow" w="med" len="med"/>
            </a:ln>
          </p:spPr>
        </p:cxnSp>
        <p:cxnSp>
          <p:nvCxnSpPr>
            <p:cNvPr id="161876" name="直線單箭頭接點 106"/>
            <p:cNvCxnSpPr>
              <a:cxnSpLocks noChangeShapeType="1"/>
            </p:cNvCxnSpPr>
            <p:nvPr/>
          </p:nvCxnSpPr>
          <p:spPr bwMode="auto">
            <a:xfrm flipH="1" flipV="1">
              <a:off x="2942419" y="957604"/>
              <a:ext cx="1410806" cy="262839"/>
            </a:xfrm>
            <a:prstGeom prst="straightConnector1">
              <a:avLst/>
            </a:prstGeom>
            <a:noFill/>
            <a:ln w="25400" algn="ctr">
              <a:noFill/>
              <a:round/>
              <a:headEnd/>
              <a:tailEnd type="arrow" w="med" len="med"/>
            </a:ln>
          </p:spPr>
        </p:cxnSp>
        <p:cxnSp>
          <p:nvCxnSpPr>
            <p:cNvPr id="161877" name="直線單箭頭接點 111"/>
            <p:cNvCxnSpPr>
              <a:cxnSpLocks noChangeShapeType="1"/>
              <a:stCxn id="78" idx="2"/>
              <a:endCxn id="100" idx="0"/>
            </p:cNvCxnSpPr>
            <p:nvPr/>
          </p:nvCxnSpPr>
          <p:spPr bwMode="auto">
            <a:xfrm flipH="1">
              <a:off x="3911598" y="548259"/>
              <a:ext cx="970666" cy="369608"/>
            </a:xfrm>
            <a:prstGeom prst="straightConnector1">
              <a:avLst/>
            </a:prstGeom>
            <a:noFill/>
            <a:ln w="25400" algn="ctr">
              <a:noFill/>
              <a:round/>
              <a:headEnd/>
              <a:tailEnd type="arrow" w="med" len="med"/>
            </a:ln>
          </p:spPr>
        </p:cxnSp>
        <p:cxnSp>
          <p:nvCxnSpPr>
            <p:cNvPr id="161878" name="直線單箭頭接點 122"/>
            <p:cNvCxnSpPr>
              <a:cxnSpLocks noChangeShapeType="1"/>
            </p:cNvCxnSpPr>
            <p:nvPr/>
          </p:nvCxnSpPr>
          <p:spPr bwMode="auto">
            <a:xfrm rot="10800000" flipV="1">
              <a:off x="3203560" y="678933"/>
              <a:ext cx="642942" cy="214314"/>
            </a:xfrm>
            <a:prstGeom prst="straightConnector1">
              <a:avLst/>
            </a:prstGeom>
            <a:noFill/>
            <a:ln w="25400" algn="ctr">
              <a:noFill/>
              <a:round/>
              <a:headEnd/>
              <a:tailEnd type="arrow" w="med" len="med"/>
            </a:ln>
          </p:spPr>
        </p:cxnSp>
        <p:cxnSp>
          <p:nvCxnSpPr>
            <p:cNvPr id="93" name="直線接點 92"/>
            <p:cNvCxnSpPr/>
            <p:nvPr/>
          </p:nvCxnSpPr>
          <p:spPr bwMode="auto">
            <a:xfrm>
              <a:off x="2148020" y="737067"/>
              <a:ext cx="597592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直線接點 96"/>
            <p:cNvCxnSpPr/>
            <p:nvPr/>
          </p:nvCxnSpPr>
          <p:spPr bwMode="auto">
            <a:xfrm rot="5400000">
              <a:off x="8033998" y="832053"/>
              <a:ext cx="179901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直線接點 116"/>
            <p:cNvCxnSpPr/>
            <p:nvPr/>
          </p:nvCxnSpPr>
          <p:spPr bwMode="auto">
            <a:xfrm rot="5400000">
              <a:off x="2058200" y="814624"/>
              <a:ext cx="179901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882" name="直線接點 127"/>
            <p:cNvCxnSpPr>
              <a:cxnSpLocks noChangeShapeType="1"/>
            </p:cNvCxnSpPr>
            <p:nvPr/>
          </p:nvCxnSpPr>
          <p:spPr bwMode="auto">
            <a:xfrm rot="16200000" flipH="1">
              <a:off x="4703758" y="821809"/>
              <a:ext cx="71438" cy="71438"/>
            </a:xfrm>
            <a:prstGeom prst="line">
              <a:avLst/>
            </a:prstGeom>
            <a:noFill/>
            <a:ln w="25400" algn="ctr">
              <a:noFill/>
              <a:round/>
              <a:headEnd/>
              <a:tailEnd/>
            </a:ln>
          </p:spPr>
        </p:cxnSp>
        <p:cxnSp>
          <p:nvCxnSpPr>
            <p:cNvPr id="132" name="直線接點 131"/>
            <p:cNvCxnSpPr/>
            <p:nvPr/>
          </p:nvCxnSpPr>
          <p:spPr bwMode="auto">
            <a:xfrm>
              <a:off x="3947535" y="742101"/>
              <a:ext cx="0" cy="14392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4" name="文字方塊 113"/>
            <p:cNvSpPr txBox="1"/>
            <p:nvPr/>
          </p:nvSpPr>
          <p:spPr>
            <a:xfrm>
              <a:off x="7118390" y="914480"/>
              <a:ext cx="1581615" cy="46170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  <a:defRPr/>
              </a:pPr>
              <a:r>
                <a:rPr lang="zh-TW" altLang="en-US" sz="1200" b="1" dirty="0">
                  <a:latin typeface="微軟正黑體" pitchFamily="34" charset="-120"/>
                  <a:ea typeface="微軟正黑體" pitchFamily="34" charset="-120"/>
                </a:rPr>
                <a:t>具備社會問題研究與政策分析的能力</a:t>
              </a:r>
            </a:p>
          </p:txBody>
        </p:sp>
        <p:cxnSp>
          <p:nvCxnSpPr>
            <p:cNvPr id="116" name="直線接點 115"/>
            <p:cNvCxnSpPr/>
            <p:nvPr/>
          </p:nvCxnSpPr>
          <p:spPr bwMode="auto">
            <a:xfrm rot="5400000">
              <a:off x="5748321" y="806878"/>
              <a:ext cx="14121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直線接點 124"/>
            <p:cNvCxnSpPr/>
            <p:nvPr/>
          </p:nvCxnSpPr>
          <p:spPr bwMode="auto">
            <a:xfrm rot="5400000">
              <a:off x="4738338" y="642103"/>
              <a:ext cx="179901" cy="158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314" name="Rectangle 1"/>
          <p:cNvSpPr>
            <a:spLocks/>
          </p:cNvSpPr>
          <p:nvPr/>
        </p:nvSpPr>
        <p:spPr bwMode="auto">
          <a:xfrm>
            <a:off x="3762524" y="1539825"/>
            <a:ext cx="2849445" cy="358775"/>
          </a:xfrm>
          <a:prstGeom prst="rect">
            <a:avLst/>
          </a:prstGeom>
          <a:solidFill>
            <a:srgbClr val="FFC000"/>
          </a:solidFill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342761">
              <a:defRPr/>
            </a:pPr>
            <a:r>
              <a:rPr kumimoji="0" lang="zh-TW" altLang="en-US" sz="2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儷黑 Pro" charset="0"/>
              </a:rPr>
              <a:t>社會工作學系課程地圖</a:t>
            </a:r>
          </a:p>
        </p:txBody>
      </p:sp>
      <p:sp>
        <p:nvSpPr>
          <p:cNvPr id="161797" name="Rectangle 97"/>
          <p:cNvSpPr>
            <a:spLocks/>
          </p:cNvSpPr>
          <p:nvPr/>
        </p:nvSpPr>
        <p:spPr bwMode="auto">
          <a:xfrm>
            <a:off x="9149910" y="1568516"/>
            <a:ext cx="1093334" cy="3300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defTabSz="341313"/>
            <a:r>
              <a:rPr kumimoji="0" lang="zh-TW" altLang="en-US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未來發展</a:t>
            </a:r>
          </a:p>
        </p:txBody>
      </p:sp>
      <p:sp>
        <p:nvSpPr>
          <p:cNvPr id="161799" name="AutoShape 2"/>
          <p:cNvSpPr>
            <a:spLocks/>
          </p:cNvSpPr>
          <p:nvPr/>
        </p:nvSpPr>
        <p:spPr bwMode="auto">
          <a:xfrm>
            <a:off x="162123" y="3932967"/>
            <a:ext cx="10404001" cy="3488114"/>
          </a:xfrm>
          <a:prstGeom prst="roundRect">
            <a:avLst>
              <a:gd name="adj" fmla="val 2829"/>
            </a:avLst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kumimoji="0" lang="zh-TW" altLang="en-US" b="1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00" name="AutoShape 3"/>
          <p:cNvSpPr>
            <a:spLocks/>
          </p:cNvSpPr>
          <p:nvPr/>
        </p:nvSpPr>
        <p:spPr bwMode="auto">
          <a:xfrm>
            <a:off x="163715" y="1931231"/>
            <a:ext cx="10404000" cy="2065423"/>
          </a:xfrm>
          <a:prstGeom prst="roundRect">
            <a:avLst>
              <a:gd name="adj" fmla="val 4153"/>
            </a:avLst>
          </a:prstGeom>
          <a:solidFill>
            <a:srgbClr val="4AADFF"/>
          </a:solidFill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kumimoji="0" lang="zh-TW" altLang="en-US" b="1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5380" name="AutoShape 20"/>
          <p:cNvSpPr>
            <a:spLocks/>
          </p:cNvSpPr>
          <p:nvPr/>
        </p:nvSpPr>
        <p:spPr bwMode="auto">
          <a:xfrm flipH="1">
            <a:off x="1257710" y="1995810"/>
            <a:ext cx="7629343" cy="938212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B6EA90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/>
          <a:lstStyle/>
          <a:p>
            <a:pPr algn="ctr">
              <a:defRPr/>
            </a:pPr>
            <a:endParaRPr kumimoji="0" lang="zh-TW" altLang="en-US" b="1" dirty="0"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5381" name="AutoShape 21"/>
          <p:cNvSpPr>
            <a:spLocks/>
          </p:cNvSpPr>
          <p:nvPr/>
        </p:nvSpPr>
        <p:spPr bwMode="auto">
          <a:xfrm flipH="1">
            <a:off x="1257709" y="2934022"/>
            <a:ext cx="7629343" cy="998945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4AADFF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/>
          <a:lstStyle/>
          <a:p>
            <a:pPr algn="ctr">
              <a:defRPr/>
            </a:pPr>
            <a:endParaRPr kumimoji="0" lang="zh-TW" altLang="en-US" b="1"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5382" name="AutoShape 22"/>
          <p:cNvSpPr>
            <a:spLocks/>
          </p:cNvSpPr>
          <p:nvPr/>
        </p:nvSpPr>
        <p:spPr bwMode="auto">
          <a:xfrm flipH="1">
            <a:off x="1275172" y="3993696"/>
            <a:ext cx="7627751" cy="1079500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FF8F19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/>
          <a:lstStyle/>
          <a:p>
            <a:pPr algn="ctr">
              <a:defRPr/>
            </a:pPr>
            <a:endParaRPr kumimoji="0" lang="zh-TW" altLang="en-US" b="1" dirty="0"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61804" name="Rectangle 24"/>
          <p:cNvSpPr>
            <a:spLocks/>
          </p:cNvSpPr>
          <p:nvPr/>
        </p:nvSpPr>
        <p:spPr bwMode="auto">
          <a:xfrm>
            <a:off x="2860679" y="2113294"/>
            <a:ext cx="764462" cy="419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社會工作研究法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(</a:t>
            </a: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一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)2</a:t>
            </a: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會談技巧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05" name="Rectangle 25"/>
          <p:cNvSpPr>
            <a:spLocks/>
          </p:cNvSpPr>
          <p:nvPr/>
        </p:nvSpPr>
        <p:spPr bwMode="auto">
          <a:xfrm>
            <a:off x="3856276" y="2056268"/>
            <a:ext cx="767902" cy="7748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</a:rPr>
              <a:t>社會工作研究法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</a:rPr>
              <a:t>(</a:t>
            </a: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</a:rPr>
              <a:t>二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</a:rPr>
              <a:t>)1</a:t>
            </a: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</a:rPr>
              <a:t>社會心理學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</a:rPr>
              <a:t>3</a:t>
            </a: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</a:rPr>
              <a:t>人類行為</a:t>
            </a: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與社會環境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</p:txBody>
      </p:sp>
      <p:sp>
        <p:nvSpPr>
          <p:cNvPr id="161806" name="Rectangle 26"/>
          <p:cNvSpPr>
            <a:spLocks/>
          </p:cNvSpPr>
          <p:nvPr/>
        </p:nvSpPr>
        <p:spPr bwMode="auto">
          <a:xfrm>
            <a:off x="2828789" y="2910709"/>
            <a:ext cx="765811" cy="8805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社會團體工作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社會福利概論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統計軟體應用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08" name="Rectangle 29"/>
          <p:cNvSpPr>
            <a:spLocks/>
          </p:cNvSpPr>
          <p:nvPr/>
        </p:nvSpPr>
        <p:spPr bwMode="auto">
          <a:xfrm>
            <a:off x="3832787" y="4187651"/>
            <a:ext cx="967730" cy="427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t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矯治社會工作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婦女與社會工作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5390" name="AutoShape 30"/>
          <p:cNvSpPr>
            <a:spLocks/>
          </p:cNvSpPr>
          <p:nvPr/>
        </p:nvSpPr>
        <p:spPr bwMode="auto">
          <a:xfrm flipH="1">
            <a:off x="1289606" y="5099968"/>
            <a:ext cx="7619802" cy="1012466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FFF65B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/>
          <a:lstStyle/>
          <a:p>
            <a:pPr algn="ctr">
              <a:defRPr/>
            </a:pPr>
            <a:endParaRPr kumimoji="0" lang="zh-TW" altLang="en-US" b="1"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61810" name="Rectangle 31"/>
          <p:cNvSpPr>
            <a:spLocks/>
          </p:cNvSpPr>
          <p:nvPr/>
        </p:nvSpPr>
        <p:spPr bwMode="auto">
          <a:xfrm>
            <a:off x="2779449" y="5274996"/>
            <a:ext cx="949296" cy="459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r>
              <a:rPr kumimoji="0" lang="zh-TW" altLang="zh-TW" sz="900" b="1" dirty="0">
                <a:latin typeface="微軟正黑體"/>
                <a:ea typeface="微軟正黑體"/>
                <a:cs typeface="微軟正黑體"/>
              </a:rPr>
              <a:t>心理衛生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/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/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11" name="Rectangle 32"/>
          <p:cNvSpPr>
            <a:spLocks/>
          </p:cNvSpPr>
          <p:nvPr/>
        </p:nvSpPr>
        <p:spPr bwMode="auto">
          <a:xfrm>
            <a:off x="3817838" y="5124601"/>
            <a:ext cx="1153624" cy="4531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變態心理學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5393" name="AutoShape 33"/>
          <p:cNvSpPr>
            <a:spLocks/>
          </p:cNvSpPr>
          <p:nvPr/>
        </p:nvSpPr>
        <p:spPr bwMode="auto">
          <a:xfrm flipH="1">
            <a:off x="1285980" y="6147034"/>
            <a:ext cx="7623428" cy="927661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D9A53F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/>
          <a:lstStyle/>
          <a:p>
            <a:pPr algn="ctr">
              <a:defRPr/>
            </a:pPr>
            <a:endParaRPr kumimoji="0" lang="zh-TW" altLang="en-US" b="1" dirty="0"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61815" name="Rectangle 37"/>
          <p:cNvSpPr>
            <a:spLocks/>
          </p:cNvSpPr>
          <p:nvPr/>
        </p:nvSpPr>
        <p:spPr bwMode="auto">
          <a:xfrm>
            <a:off x="5269554" y="2093952"/>
            <a:ext cx="1105126" cy="4775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endParaRPr kumimoji="0" lang="en-US" altLang="zh-TW" sz="9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16" name="Rectangle 38"/>
          <p:cNvSpPr>
            <a:spLocks/>
          </p:cNvSpPr>
          <p:nvPr/>
        </p:nvSpPr>
        <p:spPr bwMode="auto">
          <a:xfrm>
            <a:off x="4768267" y="3076993"/>
            <a:ext cx="1052652" cy="7558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社區工作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實習導論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1</a:t>
            </a: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社會福利行政３</a:t>
            </a: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方案設計與評估３</a:t>
            </a: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社會工作專題研究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1</a:t>
            </a:r>
          </a:p>
        </p:txBody>
      </p:sp>
      <p:sp>
        <p:nvSpPr>
          <p:cNvPr id="161817" name="Rectangle 39"/>
          <p:cNvSpPr>
            <a:spLocks/>
          </p:cNvSpPr>
          <p:nvPr/>
        </p:nvSpPr>
        <p:spPr bwMode="auto">
          <a:xfrm>
            <a:off x="4819345" y="3972411"/>
            <a:ext cx="1290165" cy="8899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90000"/>
              </a:lnSpc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</a:rPr>
              <a:t>家庭暴力與保護服務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</a:rPr>
              <a:t>2</a:t>
            </a:r>
          </a:p>
          <a:p>
            <a:pPr defTabSz="341313">
              <a:lnSpc>
                <a:spcPct val="90000"/>
              </a:lnSpc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</a:rPr>
              <a:t>青少年與學校社會工作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</a:rPr>
              <a:t>2</a:t>
            </a:r>
          </a:p>
          <a:p>
            <a:pPr defTabSz="341313">
              <a:lnSpc>
                <a:spcPct val="90000"/>
              </a:lnSpc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18" name="Rectangle 40"/>
          <p:cNvSpPr>
            <a:spLocks/>
          </p:cNvSpPr>
          <p:nvPr/>
        </p:nvSpPr>
        <p:spPr bwMode="auto">
          <a:xfrm>
            <a:off x="4820028" y="5143301"/>
            <a:ext cx="1105125" cy="729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醫務社會工作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悲傷輔導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精神病理社會工作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19" name="Rectangle 41"/>
          <p:cNvSpPr>
            <a:spLocks/>
          </p:cNvSpPr>
          <p:nvPr/>
        </p:nvSpPr>
        <p:spPr bwMode="auto">
          <a:xfrm>
            <a:off x="5296587" y="6632308"/>
            <a:ext cx="1105125" cy="898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endParaRPr kumimoji="0" lang="zh-TW" altLang="en-US" sz="7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0" name="Rectangle 44"/>
          <p:cNvSpPr>
            <a:spLocks/>
          </p:cNvSpPr>
          <p:nvPr/>
        </p:nvSpPr>
        <p:spPr bwMode="auto">
          <a:xfrm>
            <a:off x="5877500" y="2980920"/>
            <a:ext cx="1353975" cy="975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實習導論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1</a:t>
            </a:r>
            <a:endParaRPr kumimoji="0" lang="zh-TW" altLang="en-US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社會工作管理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社會工作專題研究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1</a:t>
            </a:r>
          </a:p>
          <a:p>
            <a:pPr defTabSz="341313">
              <a:spcBef>
                <a:spcPts val="200"/>
              </a:spcBef>
            </a:pPr>
            <a:r>
              <a:rPr lang="zh-TW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社會個案工作模擬實作</a:t>
            </a:r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社區工作實務運用課程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團體方案設計與領導實務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21" name="Rectangle 45"/>
          <p:cNvSpPr>
            <a:spLocks/>
          </p:cNvSpPr>
          <p:nvPr/>
        </p:nvSpPr>
        <p:spPr bwMode="auto">
          <a:xfrm>
            <a:off x="5984159" y="4083120"/>
            <a:ext cx="1178270" cy="745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2" name="Rectangle 46"/>
          <p:cNvSpPr>
            <a:spLocks/>
          </p:cNvSpPr>
          <p:nvPr/>
        </p:nvSpPr>
        <p:spPr bwMode="auto">
          <a:xfrm>
            <a:off x="5925153" y="5417994"/>
            <a:ext cx="1608442" cy="4775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老人社會工作與長期照顧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臨終社會工作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諮商理論與技術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身心障礙社會工作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3" name="Rectangle 47"/>
          <p:cNvSpPr>
            <a:spLocks/>
          </p:cNvSpPr>
          <p:nvPr/>
        </p:nvSpPr>
        <p:spPr bwMode="auto">
          <a:xfrm>
            <a:off x="3905044" y="6275005"/>
            <a:ext cx="830907" cy="4106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endParaRPr kumimoji="0" lang="en-US" altLang="zh-TW" sz="900" dirty="0">
              <a:latin typeface="微軟正黑體"/>
              <a:ea typeface="微軟正黑體"/>
              <a:cs typeface="微軟正黑體"/>
            </a:endParaRPr>
          </a:p>
          <a:p>
            <a:pPr defTabSz="341313"/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5" name="Rectangle 50"/>
          <p:cNvSpPr>
            <a:spLocks/>
          </p:cNvSpPr>
          <p:nvPr/>
        </p:nvSpPr>
        <p:spPr bwMode="auto">
          <a:xfrm>
            <a:off x="7162429" y="2949289"/>
            <a:ext cx="1238160" cy="7068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社會工作實習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(</a:t>
            </a: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一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)3</a:t>
            </a:r>
          </a:p>
          <a:p>
            <a:pPr defTabSz="341313"/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社會工作實習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(</a:t>
            </a: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二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)2</a:t>
            </a:r>
          </a:p>
          <a:p>
            <a:pPr defTabSz="341313"/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社會工作倫理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/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社會政策與立法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</p:txBody>
      </p:sp>
      <p:sp>
        <p:nvSpPr>
          <p:cNvPr id="161826" name="Rectangle 55"/>
          <p:cNvSpPr>
            <a:spLocks/>
          </p:cNvSpPr>
          <p:nvPr/>
        </p:nvSpPr>
        <p:spPr bwMode="auto">
          <a:xfrm>
            <a:off x="7926627" y="1964688"/>
            <a:ext cx="1103536" cy="1946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endParaRPr kumimoji="0" lang="en-US" altLang="zh-TW" sz="700" b="1">
              <a:solidFill>
                <a:srgbClr val="273E7B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8" name="Rectangle 58"/>
          <p:cNvSpPr>
            <a:spLocks/>
          </p:cNvSpPr>
          <p:nvPr/>
        </p:nvSpPr>
        <p:spPr bwMode="auto">
          <a:xfrm>
            <a:off x="7974330" y="5226710"/>
            <a:ext cx="1105125" cy="3421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endParaRPr kumimoji="0" lang="en-US" altLang="zh-TW" sz="9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9" name="Rectangle 59"/>
          <p:cNvSpPr>
            <a:spLocks/>
          </p:cNvSpPr>
          <p:nvPr/>
        </p:nvSpPr>
        <p:spPr bwMode="auto">
          <a:xfrm>
            <a:off x="8004511" y="6430450"/>
            <a:ext cx="898412" cy="7006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國際援助服務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與社會工作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體驗教育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30" name="Rectangle 60"/>
          <p:cNvSpPr>
            <a:spLocks/>
          </p:cNvSpPr>
          <p:nvPr/>
        </p:nvSpPr>
        <p:spPr bwMode="auto">
          <a:xfrm>
            <a:off x="1866721" y="1975333"/>
            <a:ext cx="1273678" cy="48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341313"/>
            <a:endParaRPr kumimoji="0" lang="zh-TW" altLang="en-US" sz="1400" b="1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</p:txBody>
      </p:sp>
      <p:sp>
        <p:nvSpPr>
          <p:cNvPr id="161831" name="Rectangle 61"/>
          <p:cNvSpPr>
            <a:spLocks/>
          </p:cNvSpPr>
          <p:nvPr/>
        </p:nvSpPr>
        <p:spPr bwMode="auto">
          <a:xfrm>
            <a:off x="244810" y="1985978"/>
            <a:ext cx="1014490" cy="815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130000"/>
              </a:lnSpc>
            </a:pPr>
            <a:r>
              <a:rPr kumimoji="0" lang="zh-TW" altLang="en-US" sz="1100" b="1" dirty="0">
                <a:solidFill>
                  <a:srgbClr val="FF0000"/>
                </a:solidFill>
                <a:latin typeface="微軟正黑體"/>
                <a:ea typeface="微軟正黑體"/>
                <a:cs typeface="微軟正黑體"/>
              </a:rPr>
              <a:t>基礎知能</a:t>
            </a:r>
            <a:r>
              <a:rPr kumimoji="0" lang="zh-TW" altLang="en-US" sz="11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  </a:t>
            </a:r>
            <a:endParaRPr kumimoji="0" lang="en-US" altLang="zh-TW" sz="11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lnSpc>
                <a:spcPct val="130000"/>
              </a:lnSpc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培育人文素養、社會科學基礎知識，與思考判斷能力</a:t>
            </a:r>
          </a:p>
        </p:txBody>
      </p:sp>
      <p:sp>
        <p:nvSpPr>
          <p:cNvPr id="161832" name="Rectangle 62"/>
          <p:cNvSpPr>
            <a:spLocks/>
          </p:cNvSpPr>
          <p:nvPr/>
        </p:nvSpPr>
        <p:spPr bwMode="auto">
          <a:xfrm>
            <a:off x="1928736" y="2975991"/>
            <a:ext cx="1272087" cy="4820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341313"/>
            <a:endParaRPr kumimoji="0" lang="zh-TW" altLang="en-US" sz="1400" b="1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</p:txBody>
      </p:sp>
      <p:sp>
        <p:nvSpPr>
          <p:cNvPr id="161833" name="Rectangle 64"/>
          <p:cNvSpPr>
            <a:spLocks/>
          </p:cNvSpPr>
          <p:nvPr/>
        </p:nvSpPr>
        <p:spPr bwMode="auto">
          <a:xfrm>
            <a:off x="1916407" y="4175584"/>
            <a:ext cx="1272087" cy="48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341313"/>
            <a:endParaRPr kumimoji="0" lang="zh-TW" altLang="en-US" sz="1400" b="1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</p:txBody>
      </p:sp>
      <p:sp>
        <p:nvSpPr>
          <p:cNvPr id="161834" name="Rectangle 67"/>
          <p:cNvSpPr>
            <a:spLocks/>
          </p:cNvSpPr>
          <p:nvPr/>
        </p:nvSpPr>
        <p:spPr bwMode="auto">
          <a:xfrm>
            <a:off x="1958947" y="5901925"/>
            <a:ext cx="1225975" cy="40908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130000"/>
              </a:lnSpc>
            </a:pPr>
            <a:endParaRPr kumimoji="0" lang="zh-TW" altLang="en-US" sz="8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35" name="Rectangle 69"/>
          <p:cNvSpPr>
            <a:spLocks/>
          </p:cNvSpPr>
          <p:nvPr/>
        </p:nvSpPr>
        <p:spPr bwMode="auto">
          <a:xfrm>
            <a:off x="1968488" y="6927335"/>
            <a:ext cx="1225975" cy="4090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130000"/>
              </a:lnSpc>
            </a:pPr>
            <a:endParaRPr kumimoji="0" lang="zh-TW" altLang="en-US" sz="8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5458" name="AutoShape 98"/>
          <p:cNvSpPr>
            <a:spLocks/>
          </p:cNvSpPr>
          <p:nvPr/>
        </p:nvSpPr>
        <p:spPr bwMode="auto">
          <a:xfrm flipH="1">
            <a:off x="8972965" y="2006922"/>
            <a:ext cx="1558307" cy="1926045"/>
          </a:xfrm>
          <a:prstGeom prst="roundRect">
            <a:avLst>
              <a:gd name="adj" fmla="val 9375"/>
            </a:avLst>
          </a:prstGeom>
          <a:gradFill rotWithShape="0">
            <a:gsLst>
              <a:gs pos="0">
                <a:srgbClr val="FFFFFF"/>
              </a:gs>
              <a:gs pos="100000">
                <a:srgbClr val="B6EA90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 anchor="ctr"/>
          <a:lstStyle/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Apple LiGothic Medium" charset="0"/>
            </a:endParaRPr>
          </a:p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Times" pitchFamily="18" charset="0"/>
            </a:endParaRPr>
          </a:p>
          <a:p>
            <a:pPr defTabSz="342761">
              <a:lnSpc>
                <a:spcPct val="120000"/>
              </a:lnSpc>
              <a:defRPr/>
            </a:pPr>
            <a:endParaRPr kumimoji="0" lang="zh-TW" altLang="en-US" sz="29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Times" pitchFamily="18" charset="0"/>
            </a:endParaRPr>
          </a:p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5460" name="AutoShape 100"/>
          <p:cNvSpPr>
            <a:spLocks/>
          </p:cNvSpPr>
          <p:nvPr/>
        </p:nvSpPr>
        <p:spPr bwMode="auto">
          <a:xfrm flipH="1">
            <a:off x="8972967" y="3996655"/>
            <a:ext cx="1558307" cy="1103313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FF8F19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 anchor="ctr"/>
          <a:lstStyle/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Times" pitchFamily="18" charset="0"/>
            </a:endParaRPr>
          </a:p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5461" name="AutoShape 101"/>
          <p:cNvSpPr>
            <a:spLocks/>
          </p:cNvSpPr>
          <p:nvPr/>
        </p:nvSpPr>
        <p:spPr bwMode="auto">
          <a:xfrm flipH="1">
            <a:off x="8972968" y="5130000"/>
            <a:ext cx="1558308" cy="989013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FFF65B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 anchor="ctr"/>
          <a:lstStyle/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5462" name="AutoShape 102"/>
          <p:cNvSpPr>
            <a:spLocks/>
          </p:cNvSpPr>
          <p:nvPr/>
        </p:nvSpPr>
        <p:spPr bwMode="auto">
          <a:xfrm flipH="1">
            <a:off x="8972965" y="6156896"/>
            <a:ext cx="1608135" cy="974981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D9A53F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1200000" sx="95000" sy="95000" algn="ctr" rotWithShape="0">
              <a:schemeClr val="bg2">
                <a:alpha val="32000"/>
              </a:schemeClr>
            </a:outerShdw>
          </a:effectLst>
        </p:spPr>
        <p:txBody>
          <a:bodyPr lIns="0" tIns="0" rIns="0" bIns="0" anchor="ctr"/>
          <a:lstStyle/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61840" name="Rectangle 14"/>
          <p:cNvSpPr>
            <a:spLocks/>
          </p:cNvSpPr>
          <p:nvPr/>
        </p:nvSpPr>
        <p:spPr bwMode="auto">
          <a:xfrm>
            <a:off x="2068489" y="2105211"/>
            <a:ext cx="570849" cy="8386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心理學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社會統計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社會工作英文選讀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1</a:t>
            </a:r>
          </a:p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41" name="Rectangle 15"/>
          <p:cNvSpPr>
            <a:spLocks/>
          </p:cNvSpPr>
          <p:nvPr/>
        </p:nvSpPr>
        <p:spPr bwMode="auto">
          <a:xfrm>
            <a:off x="2038347" y="3089784"/>
            <a:ext cx="530594" cy="138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團體動力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42" name="Rectangle 8"/>
          <p:cNvSpPr>
            <a:spLocks/>
          </p:cNvSpPr>
          <p:nvPr/>
        </p:nvSpPr>
        <p:spPr bwMode="auto">
          <a:xfrm>
            <a:off x="1335806" y="2147318"/>
            <a:ext cx="635892" cy="492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社會學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法學緒論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生涯規劃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43" name="Rectangle 9"/>
          <p:cNvSpPr>
            <a:spLocks/>
          </p:cNvSpPr>
          <p:nvPr/>
        </p:nvSpPr>
        <p:spPr bwMode="auto">
          <a:xfrm>
            <a:off x="1339053" y="3078530"/>
            <a:ext cx="518131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社會工作概論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</p:txBody>
      </p:sp>
      <p:sp>
        <p:nvSpPr>
          <p:cNvPr id="161844" name="文字方塊 71"/>
          <p:cNvSpPr txBox="1">
            <a:spLocks noChangeArrowheads="1"/>
          </p:cNvSpPr>
          <p:nvPr/>
        </p:nvSpPr>
        <p:spPr bwMode="auto">
          <a:xfrm>
            <a:off x="9003181" y="2471100"/>
            <a:ext cx="1528095" cy="8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336" tIns="17168" rIns="34336" bIns="17168">
            <a:spAutoFit/>
          </a:bodyPr>
          <a:lstStyle/>
          <a:p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升學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  社會工作、社會福利、社會學、心理學、諮商與輔導等社會科學相關研究所</a:t>
            </a: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  <a:p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  <a:p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就業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 取得社工師應考資格，從事社工專業</a:t>
            </a:r>
          </a:p>
        </p:txBody>
      </p:sp>
      <p:sp>
        <p:nvSpPr>
          <p:cNvPr id="161845" name="文字方塊 72"/>
          <p:cNvSpPr txBox="1">
            <a:spLocks noChangeArrowheads="1"/>
          </p:cNvSpPr>
          <p:nvPr/>
        </p:nvSpPr>
        <p:spPr bwMode="auto">
          <a:xfrm>
            <a:off x="8998864" y="3995663"/>
            <a:ext cx="1604421" cy="10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336" tIns="17168" rIns="34336" bIns="17168">
            <a:spAutoFit/>
          </a:bodyPr>
          <a:lstStyle/>
          <a:p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升學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  社會工作、社會福利、社會學、諮商與輔導、兒童福利等相關研究所</a:t>
            </a: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  <a:p>
            <a:pPr>
              <a:spcBef>
                <a:spcPts val="600"/>
              </a:spcBef>
            </a:pPr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就業 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公部門或社福機構家庭、婦女、兒童、青少年、學校等領域社工、公部門社會行政人員</a:t>
            </a:r>
          </a:p>
        </p:txBody>
      </p:sp>
      <p:sp>
        <p:nvSpPr>
          <p:cNvPr id="161846" name="文字方塊 75"/>
          <p:cNvSpPr txBox="1">
            <a:spLocks noChangeArrowheads="1"/>
          </p:cNvSpPr>
          <p:nvPr/>
        </p:nvSpPr>
        <p:spPr bwMode="auto">
          <a:xfrm>
            <a:off x="8972969" y="5185447"/>
            <a:ext cx="1558307" cy="94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336" tIns="17168" rIns="34336" bIns="17168">
            <a:spAutoFit/>
          </a:bodyPr>
          <a:lstStyle/>
          <a:p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升學  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社會工作、社會福利、社會學、諮商與輔導</a:t>
            </a:r>
            <a:r>
              <a:rPr kumimoji="0" lang="zh-TW" altLang="en-US" sz="900" b="1" dirty="0">
                <a:latin typeface="微軟正黑體"/>
                <a:ea typeface="微軟正黑體"/>
                <a:cs typeface="華康中黑體(P)"/>
              </a:rPr>
              <a:t>、老人福利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等相關研究所</a:t>
            </a:r>
          </a:p>
          <a:p>
            <a:pPr>
              <a:spcBef>
                <a:spcPts val="600"/>
              </a:spcBef>
            </a:pPr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就業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  醫院社服室、精神科、安寧病房，以及老人、身心障礙等福利機構社工</a:t>
            </a:r>
          </a:p>
        </p:txBody>
      </p:sp>
      <p:sp>
        <p:nvSpPr>
          <p:cNvPr id="161847" name="文字方塊 76"/>
          <p:cNvSpPr txBox="1">
            <a:spLocks noChangeArrowheads="1"/>
          </p:cNvSpPr>
          <p:nvPr/>
        </p:nvSpPr>
        <p:spPr bwMode="auto">
          <a:xfrm>
            <a:off x="8998864" y="6156895"/>
            <a:ext cx="1584176" cy="90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336" tIns="17168" rIns="34336" bIns="17168">
            <a:spAutoFit/>
          </a:bodyPr>
          <a:lstStyle/>
          <a:p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升學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  社會工作、社會福利、社會學、族群文化、諮商與輔導等相關研究所</a:t>
            </a: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  <a:p>
            <a:pPr>
              <a:spcBef>
                <a:spcPts val="300"/>
              </a:spcBef>
            </a:pPr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就業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　公部門或社福機構原住民、外籍配偶、國際援助等跨文化服務社工</a:t>
            </a:r>
          </a:p>
        </p:txBody>
      </p:sp>
      <p:sp>
        <p:nvSpPr>
          <p:cNvPr id="161848" name="Rectangle 61"/>
          <p:cNvSpPr>
            <a:spLocks/>
          </p:cNvSpPr>
          <p:nvPr/>
        </p:nvSpPr>
        <p:spPr bwMode="auto">
          <a:xfrm>
            <a:off x="244810" y="3012489"/>
            <a:ext cx="1022441" cy="8881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130000"/>
              </a:lnSpc>
            </a:pPr>
            <a:r>
              <a:rPr kumimoji="0" lang="zh-TW" altLang="en-US" sz="1100" b="1" dirty="0">
                <a:solidFill>
                  <a:srgbClr val="FF0000"/>
                </a:solidFill>
                <a:latin typeface="微軟正黑體"/>
                <a:ea typeface="微軟正黑體"/>
                <a:cs typeface="微軟正黑體"/>
              </a:rPr>
              <a:t>工作方法</a:t>
            </a:r>
            <a:r>
              <a:rPr kumimoji="0" lang="zh-TW" altLang="en-US" sz="11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  </a:t>
            </a:r>
            <a:endParaRPr kumimoji="0" lang="en-US" altLang="zh-TW" sz="11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lnSpc>
                <a:spcPct val="130000"/>
              </a:lnSpc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社會工作服務方法的基礎訓練，包括直接方法與間接方法</a:t>
            </a:r>
          </a:p>
        </p:txBody>
      </p:sp>
      <p:sp>
        <p:nvSpPr>
          <p:cNvPr id="161849" name="Rectangle 61"/>
          <p:cNvSpPr>
            <a:spLocks/>
          </p:cNvSpPr>
          <p:nvPr/>
        </p:nvSpPr>
        <p:spPr bwMode="auto">
          <a:xfrm>
            <a:off x="244810" y="4015893"/>
            <a:ext cx="1014490" cy="301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130000"/>
              </a:lnSpc>
            </a:pPr>
            <a:r>
              <a:rPr kumimoji="0" lang="zh-TW" altLang="en-US" sz="1100" b="1">
                <a:solidFill>
                  <a:srgbClr val="FF0000"/>
                </a:solidFill>
                <a:latin typeface="微軟正黑體"/>
                <a:ea typeface="微軟正黑體"/>
                <a:cs typeface="微軟正黑體"/>
              </a:rPr>
              <a:t>專業領域學群</a:t>
            </a:r>
            <a:endParaRPr kumimoji="0" lang="zh-TW" altLang="en-US" sz="800" b="1">
              <a:solidFill>
                <a:srgbClr val="FF0000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50" name="Rectangle 68"/>
          <p:cNvSpPr>
            <a:spLocks/>
          </p:cNvSpPr>
          <p:nvPr/>
        </p:nvSpPr>
        <p:spPr bwMode="auto">
          <a:xfrm>
            <a:off x="244810" y="4278984"/>
            <a:ext cx="1012900" cy="7162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341313"/>
            <a:r>
              <a:rPr kumimoji="0" lang="zh-TW" altLang="en-US" sz="11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兒少與家庭 </a:t>
            </a:r>
            <a:endParaRPr kumimoji="0" lang="en-US" altLang="zh-TW" sz="11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  <a:p>
            <a:pPr defTabSz="341313"/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培養服務兒童、青少年與家庭領域的專業社會工作服務能力</a:t>
            </a:r>
          </a:p>
        </p:txBody>
      </p:sp>
      <p:sp>
        <p:nvSpPr>
          <p:cNvPr id="161851" name="Rectangle 68"/>
          <p:cNvSpPr>
            <a:spLocks/>
          </p:cNvSpPr>
          <p:nvPr/>
        </p:nvSpPr>
        <p:spPr bwMode="auto">
          <a:xfrm>
            <a:off x="244810" y="5148783"/>
            <a:ext cx="1012900" cy="98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341313"/>
            <a:r>
              <a:rPr kumimoji="0" lang="zh-TW" altLang="en-US" sz="11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健康照顧 </a:t>
            </a:r>
            <a:endParaRPr kumimoji="0" lang="en-US" altLang="zh-TW" sz="11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  <a:p>
            <a:pPr defTabSz="341313"/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培養醫務、精神、身心障礙、老人、長期照護等領域的專業社會工作服務能力</a:t>
            </a:r>
          </a:p>
        </p:txBody>
      </p:sp>
      <p:sp>
        <p:nvSpPr>
          <p:cNvPr id="161852" name="Rectangle 68"/>
          <p:cNvSpPr>
            <a:spLocks/>
          </p:cNvSpPr>
          <p:nvPr/>
        </p:nvSpPr>
        <p:spPr bwMode="auto">
          <a:xfrm>
            <a:off x="249580" y="6114097"/>
            <a:ext cx="1012900" cy="9041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341313"/>
            <a:r>
              <a:rPr kumimoji="0" lang="zh-TW" altLang="en-US" sz="11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多元文化與國際援助</a:t>
            </a: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 </a:t>
            </a: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  <a:p>
            <a:pPr defTabSz="341313"/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培養服務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原住民、外籍配偶、國際援助等跨文化領域</a:t>
            </a: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的專業社會工作服務能力</a:t>
            </a:r>
          </a:p>
        </p:txBody>
      </p:sp>
      <p:sp>
        <p:nvSpPr>
          <p:cNvPr id="161853" name="Text Box 75"/>
          <p:cNvSpPr txBox="1">
            <a:spLocks/>
          </p:cNvSpPr>
          <p:nvPr/>
        </p:nvSpPr>
        <p:spPr bwMode="auto">
          <a:xfrm>
            <a:off x="2746601" y="7180802"/>
            <a:ext cx="6488531" cy="2501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34336" tIns="17168" rIns="34336" bIns="17168">
            <a:spAutoFit/>
          </a:bodyPr>
          <a:lstStyle/>
          <a:p>
            <a:pPr algn="ctr" defTabSz="341313">
              <a:spcBef>
                <a:spcPct val="50000"/>
              </a:spcBef>
            </a:pPr>
            <a:r>
              <a:rPr kumimoji="0" lang="zh-TW" altLang="en-US" sz="12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藍色字必修</a:t>
            </a:r>
            <a:r>
              <a:rPr kumimoji="0" lang="zh-TW" altLang="en-US" sz="1200" b="1" dirty="0">
                <a:latin typeface="微軟正黑體"/>
                <a:ea typeface="微軟正黑體"/>
                <a:cs typeface="微軟正黑體"/>
              </a:rPr>
              <a:t>　　　　　　　黑色字選修                            </a:t>
            </a:r>
            <a:r>
              <a:rPr kumimoji="0" lang="zh-TW" altLang="en-US" sz="1200" b="1" dirty="0">
                <a:solidFill>
                  <a:srgbClr val="FF3300"/>
                </a:solidFill>
                <a:latin typeface="微軟正黑體"/>
                <a:ea typeface="微軟正黑體"/>
                <a:cs typeface="微軟正黑體"/>
              </a:rPr>
              <a:t>畢業總學分：</a:t>
            </a:r>
            <a:r>
              <a:rPr kumimoji="0" lang="en-US" altLang="zh-TW" sz="1200" b="1" dirty="0">
                <a:solidFill>
                  <a:srgbClr val="FF3300"/>
                </a:solidFill>
                <a:latin typeface="微軟正黑體"/>
                <a:ea typeface="微軟正黑體"/>
                <a:cs typeface="微軟正黑體"/>
              </a:rPr>
              <a:t>128</a:t>
            </a:r>
            <a:r>
              <a:rPr kumimoji="0" lang="zh-TW" altLang="en-US" sz="1200" b="1" dirty="0">
                <a:solidFill>
                  <a:srgbClr val="FF3300"/>
                </a:solidFill>
                <a:latin typeface="微軟正黑體"/>
                <a:ea typeface="微軟正黑體"/>
                <a:cs typeface="微軟正黑體"/>
              </a:rPr>
              <a:t>學分</a:t>
            </a:r>
            <a:r>
              <a:rPr kumimoji="0" lang="zh-TW" altLang="en-US" sz="1200" b="1" dirty="0">
                <a:latin typeface="微軟正黑體"/>
                <a:ea typeface="微軟正黑體"/>
                <a:cs typeface="微軟正黑體"/>
              </a:rPr>
              <a:t>　　　　　</a:t>
            </a:r>
            <a:r>
              <a:rPr kumimoji="0" lang="zh-TW" altLang="en-US" sz="1400" b="1" dirty="0">
                <a:latin typeface="微軟正黑體"/>
                <a:ea typeface="微軟正黑體"/>
                <a:cs typeface="微軟正黑體"/>
              </a:rPr>
              <a:t>　　　　</a:t>
            </a:r>
          </a:p>
        </p:txBody>
      </p:sp>
      <p:sp>
        <p:nvSpPr>
          <p:cNvPr id="161854" name="Rectangle 49"/>
          <p:cNvSpPr>
            <a:spLocks/>
          </p:cNvSpPr>
          <p:nvPr/>
        </p:nvSpPr>
        <p:spPr bwMode="auto">
          <a:xfrm>
            <a:off x="8161653" y="2178646"/>
            <a:ext cx="720320" cy="2205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行政法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55" name="Rectangle 49"/>
          <p:cNvSpPr>
            <a:spLocks/>
          </p:cNvSpPr>
          <p:nvPr/>
        </p:nvSpPr>
        <p:spPr bwMode="auto">
          <a:xfrm>
            <a:off x="7133822" y="4166448"/>
            <a:ext cx="818714" cy="4136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兒童遊戲治療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57" name="Rectangle 46"/>
          <p:cNvSpPr>
            <a:spLocks/>
          </p:cNvSpPr>
          <p:nvPr/>
        </p:nvSpPr>
        <p:spPr bwMode="auto">
          <a:xfrm>
            <a:off x="7988641" y="4289924"/>
            <a:ext cx="803006" cy="4242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endParaRPr kumimoji="0" lang="en-US" altLang="zh-TW" sz="9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58" name="Rectangle 54"/>
          <p:cNvSpPr>
            <a:spLocks/>
          </p:cNvSpPr>
          <p:nvPr/>
        </p:nvSpPr>
        <p:spPr bwMode="auto">
          <a:xfrm>
            <a:off x="6959932" y="6253345"/>
            <a:ext cx="884101" cy="3591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endParaRPr kumimoji="0" lang="zh-TW" altLang="en-US" sz="900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ct val="500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994934" y="2116266"/>
            <a:ext cx="94609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社會工作理論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94" name="Rectangle 29"/>
          <p:cNvSpPr>
            <a:spLocks/>
          </p:cNvSpPr>
          <p:nvPr/>
        </p:nvSpPr>
        <p:spPr bwMode="auto">
          <a:xfrm>
            <a:off x="2742400" y="4186873"/>
            <a:ext cx="1110367" cy="630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t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兒童與社會工作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早期療育社會工作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4805391" y="2132613"/>
            <a:ext cx="71526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質化研究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  <a:endParaRPr kumimoji="0" lang="zh-TW" altLang="en-US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98" name="Rectangle 59"/>
          <p:cNvSpPr>
            <a:spLocks/>
          </p:cNvSpPr>
          <p:nvPr/>
        </p:nvSpPr>
        <p:spPr bwMode="auto">
          <a:xfrm>
            <a:off x="6094223" y="6177374"/>
            <a:ext cx="898412" cy="7499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95" name="Rectangle 59"/>
          <p:cNvSpPr>
            <a:spLocks/>
          </p:cNvSpPr>
          <p:nvPr/>
        </p:nvSpPr>
        <p:spPr bwMode="auto">
          <a:xfrm>
            <a:off x="1974689" y="6237883"/>
            <a:ext cx="692017" cy="4848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原住民族與社會工作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01" name="Rectangle 103"/>
          <p:cNvSpPr>
            <a:spLocks/>
          </p:cNvSpPr>
          <p:nvPr/>
        </p:nvSpPr>
        <p:spPr bwMode="auto">
          <a:xfrm>
            <a:off x="190807" y="981546"/>
            <a:ext cx="1025537" cy="307777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341313"/>
            <a:r>
              <a:rPr kumimoji="0" lang="zh-TW" altLang="en-US" sz="20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核心能力</a:t>
            </a:r>
          </a:p>
        </p:txBody>
      </p:sp>
      <p:sp>
        <p:nvSpPr>
          <p:cNvPr id="102" name="Rectangle 27"/>
          <p:cNvSpPr>
            <a:spLocks/>
          </p:cNvSpPr>
          <p:nvPr/>
        </p:nvSpPr>
        <p:spPr bwMode="auto">
          <a:xfrm>
            <a:off x="3817838" y="3028065"/>
            <a:ext cx="1031104" cy="2091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社會個案工作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05" name="Rectangle 49"/>
          <p:cNvSpPr>
            <a:spLocks/>
          </p:cNvSpPr>
          <p:nvPr/>
        </p:nvSpPr>
        <p:spPr bwMode="auto">
          <a:xfrm>
            <a:off x="8083004" y="4103411"/>
            <a:ext cx="642235" cy="4136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04" name="Rectangle 15"/>
          <p:cNvSpPr>
            <a:spLocks/>
          </p:cNvSpPr>
          <p:nvPr/>
        </p:nvSpPr>
        <p:spPr bwMode="auto">
          <a:xfrm>
            <a:off x="2919625" y="2430680"/>
            <a:ext cx="65" cy="138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defTabSz="341313">
              <a:spcBef>
                <a:spcPct val="500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9235132" y="111401"/>
            <a:ext cx="126805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適用</a:t>
            </a:r>
            <a:r>
              <a:rPr lang="en-US" altLang="zh-TW" sz="1200"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1200">
                <a:latin typeface="微軟正黑體" panose="020B0604030504040204" pitchFamily="34" charset="-120"/>
                <a:ea typeface="微軟正黑體" panose="020B0604030504040204" pitchFamily="34" charset="-120"/>
              </a:rPr>
              <a:t>級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入學</a:t>
            </a:r>
          </a:p>
        </p:txBody>
      </p:sp>
      <p:sp>
        <p:nvSpPr>
          <p:cNvPr id="106" name="Rectangle 59">
            <a:extLst>
              <a:ext uri="{FF2B5EF4-FFF2-40B4-BE49-F238E27FC236}">
                <a16:creationId xmlns="" xmlns:a16="http://schemas.microsoft.com/office/drawing/2014/main" id="{AB844F99-DC56-9D43-8F8A-A4C9D9707487}"/>
              </a:ext>
            </a:extLst>
          </p:cNvPr>
          <p:cNvSpPr>
            <a:spLocks/>
          </p:cNvSpPr>
          <p:nvPr/>
        </p:nvSpPr>
        <p:spPr bwMode="auto">
          <a:xfrm>
            <a:off x="8048816" y="4063104"/>
            <a:ext cx="750319" cy="7006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</a:t>
            </a: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與法律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A3E32D"/>
      </a:accent1>
      <a:accent2>
        <a:srgbClr val="333399"/>
      </a:accent2>
      <a:accent3>
        <a:srgbClr val="FFFFFF"/>
      </a:accent3>
      <a:accent4>
        <a:srgbClr val="000000"/>
      </a:accent4>
      <a:accent5>
        <a:srgbClr val="CEEFAD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3274</TotalTime>
  <Pages>0</Pages>
  <Words>518</Words>
  <Characters>0</Characters>
  <Application>Microsoft Office PowerPoint</Application>
  <PresentationFormat>自訂</PresentationFormat>
  <Lines>0</Lines>
  <Paragraphs>97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13</vt:i4>
      </vt:variant>
      <vt:variant>
        <vt:lpstr>投影片標題</vt:lpstr>
      </vt:variant>
      <vt:variant>
        <vt:i4>1</vt:i4>
      </vt:variant>
    </vt:vector>
  </HeadingPairs>
  <TitlesOfParts>
    <vt:vector size="14" baseType="lpstr">
      <vt:lpstr>Title &amp; Subtitle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TCUSW</dc:creator>
  <cp:lastModifiedBy>TCUSER</cp:lastModifiedBy>
  <cp:revision>325</cp:revision>
  <cp:lastPrinted>2016-04-12T03:46:51Z</cp:lastPrinted>
  <dcterms:modified xsi:type="dcterms:W3CDTF">2022-05-30T03:36:25Z</dcterms:modified>
</cp:coreProperties>
</file>