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6" autoAdjust="0"/>
    <p:restoredTop sz="95903" autoAdjust="0"/>
  </p:normalViewPr>
  <p:slideViewPr>
    <p:cSldViewPr>
      <p:cViewPr>
        <p:scale>
          <a:sx n="110" d="100"/>
          <a:sy n="110" d="100"/>
        </p:scale>
        <p:origin x="-437" y="157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2020/11/3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2020/11/3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90488" y="1116013"/>
            <a:ext cx="10458450" cy="6451801"/>
            <a:chOff x="90116" y="1116335"/>
            <a:chExt cx="10459268" cy="6450765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692629"/>
              <a:ext cx="10459268" cy="5874471"/>
              <a:chOff x="0" y="1433955"/>
              <a:chExt cx="10693400" cy="6114946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0" y="1458103"/>
                <a:ext cx="10693400" cy="883930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275674" y="1458610"/>
                <a:ext cx="6008952" cy="88342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68" name="AutoShape 60"/>
              <p:cNvSpPr>
                <a:spLocks/>
              </p:cNvSpPr>
              <p:nvPr/>
            </p:nvSpPr>
            <p:spPr bwMode="auto">
              <a:xfrm flipH="1">
                <a:off x="8325377" y="1433955"/>
                <a:ext cx="2293355" cy="90807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Apple LiGothic Medium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3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353746" y="2342031"/>
                <a:ext cx="2260118" cy="98689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71" name="AutoShape 63"/>
              <p:cNvSpPr>
                <a:spLocks/>
              </p:cNvSpPr>
              <p:nvPr/>
            </p:nvSpPr>
            <p:spPr bwMode="auto">
              <a:xfrm flipH="1">
                <a:off x="8325377" y="3328922"/>
                <a:ext cx="2293355" cy="952891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69" name="AutoShape 61"/>
              <p:cNvSpPr>
                <a:spLocks/>
              </p:cNvSpPr>
              <p:nvPr/>
            </p:nvSpPr>
            <p:spPr bwMode="auto">
              <a:xfrm flipH="1">
                <a:off x="8374387" y="6192971"/>
                <a:ext cx="2263647" cy="86175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83262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92" name="AutoShape 84"/>
              <p:cNvSpPr>
                <a:spLocks/>
              </p:cNvSpPr>
              <p:nvPr/>
            </p:nvSpPr>
            <p:spPr bwMode="auto">
              <a:xfrm flipH="1">
                <a:off x="8319318" y="4281814"/>
                <a:ext cx="2299413" cy="89814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639612"/>
                <a:ext cx="1270449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學術研究倫理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1" name="Rectangle 87"/>
              <p:cNvSpPr>
                <a:spLocks/>
              </p:cNvSpPr>
              <p:nvPr/>
            </p:nvSpPr>
            <p:spPr bwMode="auto">
              <a:xfrm>
                <a:off x="3858738" y="1619446"/>
                <a:ext cx="1129490" cy="4004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社會工作研究法專題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)1</a:t>
                </a:r>
              </a:p>
              <a:p>
                <a:pPr defTabSz="346075"/>
                <a:endParaRPr kumimoji="0" lang="en-US" altLang="zh-TW" sz="7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2452799" y="5360815"/>
                <a:ext cx="1322093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3858738" y="5360815"/>
                <a:ext cx="1222450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5153490" y="1595325"/>
                <a:ext cx="1499506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質化研究專題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7" name="Rectangle 100"/>
              <p:cNvSpPr>
                <a:spLocks/>
              </p:cNvSpPr>
              <p:nvPr/>
            </p:nvSpPr>
            <p:spPr bwMode="auto">
              <a:xfrm>
                <a:off x="6862611" y="1614126"/>
                <a:ext cx="124007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1" name="Text Box 104"/>
              <p:cNvSpPr txBox="1">
                <a:spLocks/>
              </p:cNvSpPr>
              <p:nvPr/>
            </p:nvSpPr>
            <p:spPr bwMode="auto">
              <a:xfrm>
                <a:off x="5182654" y="5452014"/>
                <a:ext cx="1521379" cy="1726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zh-TW" altLang="en-US" sz="9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17" name="AutoShape 109"/>
              <p:cNvSpPr>
                <a:spLocks/>
              </p:cNvSpPr>
              <p:nvPr/>
            </p:nvSpPr>
            <p:spPr bwMode="auto">
              <a:xfrm flipH="1">
                <a:off x="8355169" y="5181136"/>
                <a:ext cx="2263564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46740" y="231781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243108" y="7210495"/>
                <a:ext cx="8401474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碩士班課程皆開放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跨年                             </a:t>
                </a:r>
                <a:r>
                  <a:rPr kumimoji="0" lang="zh-TW" altLang="en-US" sz="11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藍色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字必修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　　　　　黑色字選修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　</a:t>
                </a:r>
                <a:r>
                  <a:rPr kumimoji="0" lang="zh-TW" altLang="en-US" sz="1100" b="1" dirty="0" smtClean="0">
                    <a:latin typeface="華康中圓體(P)"/>
                    <a:ea typeface="華康中圓體(P)"/>
                    <a:cs typeface="華康中圓體(P)"/>
                  </a:rPr>
                  <a:t>                    </a:t>
                </a:r>
                <a:r>
                  <a:rPr kumimoji="0" lang="zh-TW" altLang="en-US" sz="1200" b="1" dirty="0" smtClean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畢業</a:t>
                </a:r>
                <a:r>
                  <a:rPr kumimoji="0" lang="zh-TW" altLang="en-US" sz="12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總學分：</a:t>
                </a:r>
                <a:r>
                  <a:rPr kumimoji="0" lang="en-US" altLang="zh-TW" sz="1200" b="1" dirty="0" smtClean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30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416185" y="1508899"/>
                <a:ext cx="2185530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社會工作、社會福利、社會學、心理學、諮商與輔導等社會科學相關研究所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公部門社會行政、社會工作人員、各領域社工</a:t>
                </a:r>
              </a:p>
            </p:txBody>
          </p:sp>
          <p:sp>
            <p:nvSpPr>
              <p:cNvPr id="162874" name="文字方塊 72"/>
              <p:cNvSpPr txBox="1">
                <a:spLocks noChangeArrowheads="1"/>
              </p:cNvSpPr>
              <p:nvPr/>
            </p:nvSpPr>
            <p:spPr bwMode="auto">
              <a:xfrm>
                <a:off x="8416186" y="2342031"/>
                <a:ext cx="2197678" cy="1005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社會工作、社會福利、社會學、兒童福利、諮商與輔導、性別研究等相關研究所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100" b="1" u="sng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公部門或社福機構家庭、婦女、兒童、青少年等領域社工、公部門社會行政人員</a:t>
                </a:r>
              </a:p>
            </p:txBody>
          </p:sp>
          <p:sp>
            <p:nvSpPr>
              <p:cNvPr id="162875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4318548"/>
                <a:ext cx="2170981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社會工作、社會福利、社會學、心理學、諮商與輔導、老人福利等相關研究所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醫院社服室、精神科、安寧病房以及老人、身心障礙等福利機構社工</a:t>
                </a:r>
              </a:p>
            </p:txBody>
          </p:sp>
          <p:sp>
            <p:nvSpPr>
              <p:cNvPr id="162876" name="文字方塊 76"/>
              <p:cNvSpPr txBox="1">
                <a:spLocks noChangeArrowheads="1"/>
              </p:cNvSpPr>
              <p:nvPr/>
            </p:nvSpPr>
            <p:spPr bwMode="auto">
              <a:xfrm>
                <a:off x="8411408" y="3381857"/>
                <a:ext cx="2167767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社會工作、社會福利、社會學、族群文化、心理學、諮商與輔導等相關研究所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　公部門或社福機構原住民、外籍配偶、國際援助等跨文化服務社工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8" name="文字方塊 75"/>
              <p:cNvSpPr txBox="1">
                <a:spLocks noChangeArrowheads="1"/>
              </p:cNvSpPr>
              <p:nvPr/>
            </p:nvSpPr>
            <p:spPr bwMode="auto">
              <a:xfrm>
                <a:off x="8462188" y="6230347"/>
                <a:ext cx="213629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華康中黑體(P)"/>
                  </a:rPr>
                  <a:t>社工督導或行政、管理之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人員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0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5243101"/>
                <a:ext cx="215883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公部門或社福機構直接、間接社會工作服務</a:t>
                </a: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5294572" y="6395752"/>
                <a:ext cx="1490064" cy="2882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社會工作與法律專題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方案設計與評估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764710" y="3480061"/>
                <a:ext cx="1368960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多元文化社會工作專題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887713" y="1116335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216521" y="4531582"/>
            <a:ext cx="1370889" cy="6924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醫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療與精神衛生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社會工作專題3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靈性照顧與悲傷關懷專題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老人與身心障礙社會工作專題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社會工作倫理專題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4" name="Text Box 106"/>
          <p:cNvSpPr txBox="1">
            <a:spLocks/>
          </p:cNvSpPr>
          <p:nvPr/>
        </p:nvSpPr>
        <p:spPr bwMode="auto">
          <a:xfrm>
            <a:off x="5087938" y="2681919"/>
            <a:ext cx="1633537" cy="1736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婦女與社會工作專題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6" name="Text Box 106"/>
          <p:cNvSpPr txBox="1">
            <a:spLocks/>
          </p:cNvSpPr>
          <p:nvPr/>
        </p:nvSpPr>
        <p:spPr bwMode="auto">
          <a:xfrm>
            <a:off x="6642844" y="2687381"/>
            <a:ext cx="1559754" cy="3121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34802" tIns="17401" rIns="34802" bIns="17401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兒童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與家庭福利專題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青少年與學校社會工作專題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459484"/>
            <a:ext cx="1551173" cy="415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社會政策與社會立法 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</a:p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1" name="Rectangle 68">
            <a:extLst>
              <a:ext uri="{FF2B5EF4-FFF2-40B4-BE49-F238E27FC236}">
                <a16:creationId xmlns:a16="http://schemas.microsoft.com/office/drawing/2014/main" xmlns="" id="{E33FC063-96D3-174D-AB63-2D78846AE143}"/>
              </a:ext>
            </a:extLst>
          </p:cNvPr>
          <p:cNvSpPr>
            <a:spLocks/>
          </p:cNvSpPr>
          <p:nvPr/>
        </p:nvSpPr>
        <p:spPr bwMode="auto">
          <a:xfrm>
            <a:off x="261519" y="1975216"/>
            <a:ext cx="1893865" cy="4828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6075">
              <a:lnSpc>
                <a:spcPct val="125000"/>
              </a:lnSpc>
              <a:spcBef>
                <a:spcPct val="1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研究的精神與方法，從工作上發掘問題、從理論上思考，提出策略，進行改善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能力</a:t>
            </a:r>
          </a:p>
        </p:txBody>
      </p:sp>
      <p:sp>
        <p:nvSpPr>
          <p:cNvPr id="92" name="Text Box 78">
            <a:extLst>
              <a:ext uri="{FF2B5EF4-FFF2-40B4-BE49-F238E27FC236}">
                <a16:creationId xmlns:a16="http://schemas.microsoft.com/office/drawing/2014/main" xmlns="" id="{4096D242-9F95-4E4A-844A-C6A85F463126}"/>
              </a:ext>
            </a:extLst>
          </p:cNvPr>
          <p:cNvSpPr txBox="1">
            <a:spLocks/>
          </p:cNvSpPr>
          <p:nvPr/>
        </p:nvSpPr>
        <p:spPr bwMode="auto">
          <a:xfrm>
            <a:off x="401965" y="1706298"/>
            <a:ext cx="1225302" cy="2851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algn="ctr" defTabSz="346075">
              <a:spcBef>
                <a:spcPct val="50000"/>
              </a:spcBef>
            </a:pPr>
            <a:r>
              <a:rPr kumimoji="0" lang="zh-TW" altLang="en-US" sz="17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理論與研究</a:t>
            </a:r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xmlns="" id="{9B204148-FA80-3342-8FCE-CC590C674E5D}"/>
              </a:ext>
            </a:extLst>
          </p:cNvPr>
          <p:cNvGrpSpPr/>
          <p:nvPr/>
        </p:nvGrpSpPr>
        <p:grpSpPr>
          <a:xfrm>
            <a:off x="222787" y="87220"/>
            <a:ext cx="10081120" cy="946081"/>
            <a:chOff x="378148" y="114320"/>
            <a:chExt cx="10081120" cy="946081"/>
          </a:xfrm>
        </p:grpSpPr>
        <p:sp>
          <p:nvSpPr>
            <p:cNvPr id="95" name="Rectangle 65">
              <a:extLst>
                <a:ext uri="{FF2B5EF4-FFF2-40B4-BE49-F238E27FC236}">
                  <a16:creationId xmlns:a16="http://schemas.microsoft.com/office/drawing/2014/main" xmlns="" id="{64759D58-8550-7F4F-8A91-BB2E3CB53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96" name="文字方塊 95">
              <a:extLst>
                <a:ext uri="{FF2B5EF4-FFF2-40B4-BE49-F238E27FC236}">
                  <a16:creationId xmlns:a16="http://schemas.microsoft.com/office/drawing/2014/main" xmlns="" id="{A1B1FBD4-86C0-2F4F-A84E-3B429F9836A3}"/>
                </a:ext>
              </a:extLst>
            </p:cNvPr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97" name="文字方塊 96">
              <a:extLst>
                <a:ext uri="{FF2B5EF4-FFF2-40B4-BE49-F238E27FC236}">
                  <a16:creationId xmlns:a16="http://schemas.microsoft.com/office/drawing/2014/main" xmlns="" id="{99A3962C-43AD-BA46-9C97-10132A7D4BBA}"/>
                </a:ext>
              </a:extLst>
            </p:cNvPr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98" name="文字方塊 97">
              <a:extLst>
                <a:ext uri="{FF2B5EF4-FFF2-40B4-BE49-F238E27FC236}">
                  <a16:creationId xmlns:a16="http://schemas.microsoft.com/office/drawing/2014/main" xmlns="" id="{4677FD5E-527A-704D-859C-8722C42B1A87}"/>
                </a:ext>
              </a:extLst>
            </p:cNvPr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99" name="文字方塊 98">
              <a:extLst>
                <a:ext uri="{FF2B5EF4-FFF2-40B4-BE49-F238E27FC236}">
                  <a16:creationId xmlns:a16="http://schemas.microsoft.com/office/drawing/2014/main" xmlns="" id="{621F2624-A0B9-AA48-889A-7CA39D8E9620}"/>
                </a:ext>
              </a:extLst>
            </p:cNvPr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100" name="文字方塊 99">
              <a:extLst>
                <a:ext uri="{FF2B5EF4-FFF2-40B4-BE49-F238E27FC236}">
                  <a16:creationId xmlns:a16="http://schemas.microsoft.com/office/drawing/2014/main" xmlns="" id="{D98E9919-56C9-8649-B622-423D9A650363}"/>
                </a:ext>
              </a:extLst>
            </p:cNvPr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101" name="直線接點 100">
              <a:extLst>
                <a:ext uri="{FF2B5EF4-FFF2-40B4-BE49-F238E27FC236}">
                  <a16:creationId xmlns:a16="http://schemas.microsoft.com/office/drawing/2014/main" xmlns="" id="{307D02BF-15AA-4B40-98EE-F93004B2DA5F}"/>
                </a:ext>
              </a:extLst>
            </p:cNvPr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:a16="http://schemas.microsoft.com/office/drawing/2014/main" xmlns="" id="{70402E16-6735-5E41-8EB0-2D5DCE849AFB}"/>
                </a:ext>
              </a:extLst>
            </p:cNvPr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:a16="http://schemas.microsoft.com/office/drawing/2014/main" xmlns="" id="{448DA21B-D11B-2E4B-8D7A-8D7F43042E70}"/>
                </a:ext>
              </a:extLst>
            </p:cNvPr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05">
              <a:extLst>
                <a:ext uri="{FF2B5EF4-FFF2-40B4-BE49-F238E27FC236}">
                  <a16:creationId xmlns:a16="http://schemas.microsoft.com/office/drawing/2014/main" xmlns="" id="{5444A2F3-23F0-8A4C-9F34-73FAE7EFE0AA}"/>
                </a:ext>
              </a:extLst>
            </p:cNvPr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Rectangle 6">
            <a:extLst>
              <a:ext uri="{FF2B5EF4-FFF2-40B4-BE49-F238E27FC236}">
                <a16:creationId xmlns:a16="http://schemas.microsoft.com/office/drawing/2014/main" xmlns="" id="{05D8EB63-3F8F-7945-9F05-B4628B0C9047}"/>
              </a:ext>
            </a:extLst>
          </p:cNvPr>
          <p:cNvSpPr>
            <a:spLocks/>
          </p:cNvSpPr>
          <p:nvPr/>
        </p:nvSpPr>
        <p:spPr bwMode="auto">
          <a:xfrm>
            <a:off x="2729464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必修上</a:t>
            </a:r>
          </a:p>
        </p:txBody>
      </p:sp>
      <p:sp>
        <p:nvSpPr>
          <p:cNvPr id="108" name="Rectangle 7">
            <a:extLst>
              <a:ext uri="{FF2B5EF4-FFF2-40B4-BE49-F238E27FC236}">
                <a16:creationId xmlns:a16="http://schemas.microsoft.com/office/drawing/2014/main" xmlns="" id="{CC75C2FA-DA55-3F4B-BD86-1C1238A77957}"/>
              </a:ext>
            </a:extLst>
          </p:cNvPr>
          <p:cNvSpPr>
            <a:spLocks/>
          </p:cNvSpPr>
          <p:nvPr/>
        </p:nvSpPr>
        <p:spPr bwMode="auto">
          <a:xfrm>
            <a:off x="3992213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必修下</a:t>
            </a:r>
          </a:p>
        </p:txBody>
      </p:sp>
      <p:sp>
        <p:nvSpPr>
          <p:cNvPr id="109" name="Rectangle 8">
            <a:extLst>
              <a:ext uri="{FF2B5EF4-FFF2-40B4-BE49-F238E27FC236}">
                <a16:creationId xmlns:a16="http://schemas.microsoft.com/office/drawing/2014/main" xmlns="" id="{A695EFFE-1350-9544-8F2F-5F40C5B9BAA9}"/>
              </a:ext>
            </a:extLst>
          </p:cNvPr>
          <p:cNvSpPr>
            <a:spLocks/>
          </p:cNvSpPr>
          <p:nvPr/>
        </p:nvSpPr>
        <p:spPr bwMode="auto">
          <a:xfrm>
            <a:off x="5179976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選修上</a:t>
            </a:r>
          </a:p>
        </p:txBody>
      </p:sp>
      <p:sp>
        <p:nvSpPr>
          <p:cNvPr id="110" name="Rectangle 12">
            <a:extLst>
              <a:ext uri="{FF2B5EF4-FFF2-40B4-BE49-F238E27FC236}">
                <a16:creationId xmlns:a16="http://schemas.microsoft.com/office/drawing/2014/main" xmlns="" id="{DF8BC619-9749-B242-B795-D86BCAB39075}"/>
              </a:ext>
            </a:extLst>
          </p:cNvPr>
          <p:cNvSpPr>
            <a:spLocks/>
          </p:cNvSpPr>
          <p:nvPr/>
        </p:nvSpPr>
        <p:spPr bwMode="auto">
          <a:xfrm>
            <a:off x="6642844" y="1509682"/>
            <a:ext cx="888375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選修下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Pages>0</Pages>
  <Words>484</Words>
  <Characters>0</Characters>
  <Application>Microsoft Office PowerPoint</Application>
  <PresentationFormat>自訂</PresentationFormat>
  <Lines>0</Lines>
  <Paragraphs>61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user</cp:lastModifiedBy>
  <cp:revision>244</cp:revision>
  <cp:lastPrinted>2016-04-19T06:59:51Z</cp:lastPrinted>
  <dcterms:modified xsi:type="dcterms:W3CDTF">2020-11-03T02:39:33Z</dcterms:modified>
</cp:coreProperties>
</file>